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8.xml" ContentType="application/vnd.openxmlformats-officedocument.presentationml.slideLayout+xml"/>
  <Override PartName="/ppt/slideLayouts/slideLayout16.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Layouts/slideLayout24.xml" ContentType="application/vnd.openxmlformats-officedocument.presentationml.slideLayout+xml"/>
  <Override PartName="/ppt/slideLayouts/slideLayout13.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3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notesSlides/notesSlide23.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25.xml" ContentType="application/vnd.openxmlformats-officedocument.presentationml.slideLayout+xml"/>
  <Override PartName="/ppt/slideLayouts/slideLayout1.xml" ContentType="application/vnd.openxmlformats-officedocument.presentationml.slideLayout+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Layouts/slideLayout27.xml" ContentType="application/vnd.openxmlformats-officedocument.presentationml.slideLayout+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slideLayouts/slideLayout12.xml" ContentType="application/vnd.openxmlformats-officedocument.presentationml.slideLayout+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5293" r:id="rId2"/>
    <p:sldMasterId id="2147486400" r:id="rId3"/>
  </p:sldMasterIdLst>
  <p:notesMasterIdLst>
    <p:notesMasterId r:id="rId35"/>
  </p:notesMasterIdLst>
  <p:handoutMasterIdLst>
    <p:handoutMasterId r:id="rId36"/>
  </p:handoutMasterIdLst>
  <p:sldIdLst>
    <p:sldId id="605" r:id="rId4"/>
    <p:sldId id="565" r:id="rId5"/>
    <p:sldId id="575" r:id="rId6"/>
    <p:sldId id="568" r:id="rId7"/>
    <p:sldId id="606" r:id="rId8"/>
    <p:sldId id="581" r:id="rId9"/>
    <p:sldId id="586" r:id="rId10"/>
    <p:sldId id="585" r:id="rId11"/>
    <p:sldId id="584" r:id="rId12"/>
    <p:sldId id="583" r:id="rId13"/>
    <p:sldId id="588" r:id="rId14"/>
    <p:sldId id="587" r:id="rId15"/>
    <p:sldId id="589" r:id="rId16"/>
    <p:sldId id="579" r:id="rId17"/>
    <p:sldId id="600" r:id="rId18"/>
    <p:sldId id="591" r:id="rId19"/>
    <p:sldId id="603" r:id="rId20"/>
    <p:sldId id="604" r:id="rId21"/>
    <p:sldId id="592" r:id="rId22"/>
    <p:sldId id="601" r:id="rId23"/>
    <p:sldId id="593" r:id="rId24"/>
    <p:sldId id="607" r:id="rId25"/>
    <p:sldId id="608" r:id="rId26"/>
    <p:sldId id="609" r:id="rId27"/>
    <p:sldId id="610" r:id="rId28"/>
    <p:sldId id="596" r:id="rId29"/>
    <p:sldId id="611" r:id="rId30"/>
    <p:sldId id="594" r:id="rId31"/>
    <p:sldId id="598" r:id="rId32"/>
    <p:sldId id="597" r:id="rId33"/>
    <p:sldId id="613" r:id="rId34"/>
  </p:sldIdLst>
  <p:sldSz cx="9144000" cy="6858000" type="screen4x3"/>
  <p:notesSz cx="7099300" cy="9385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283C60"/>
    <a:srgbClr val="3333FF"/>
    <a:srgbClr val="CCECFF"/>
    <a:srgbClr val="3366FF"/>
    <a:srgbClr val="6699FF"/>
    <a:srgbClr val="A50021"/>
    <a:srgbClr val="FFCC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97" autoAdjust="0"/>
    <p:restoredTop sz="76765" autoAdjust="0"/>
  </p:normalViewPr>
  <p:slideViewPr>
    <p:cSldViewPr snapToGrid="0">
      <p:cViewPr varScale="1">
        <p:scale>
          <a:sx n="70" d="100"/>
          <a:sy n="70" d="100"/>
        </p:scale>
        <p:origin x="846" y="60"/>
      </p:cViewPr>
      <p:guideLst>
        <p:guide orient="horz" pos="2160"/>
        <p:guide pos="2880"/>
      </p:guideLst>
    </p:cSldViewPr>
  </p:slideViewPr>
  <p:outlineViewPr>
    <p:cViewPr>
      <p:scale>
        <a:sx n="33" d="100"/>
        <a:sy n="33" d="100"/>
      </p:scale>
      <p:origin x="0" y="-3208"/>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5" d="100"/>
          <a:sy n="85" d="100"/>
        </p:scale>
        <p:origin x="-1908" y="-90"/>
      </p:cViewPr>
      <p:guideLst>
        <p:guide orient="horz" pos="2956"/>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914DDF-A3F7-4206-B768-060035EB0032}"/>
              </a:ext>
            </a:extLst>
          </p:cNvPr>
          <p:cNvSpPr>
            <a:spLocks noGrp="1" noChangeArrowheads="1"/>
          </p:cNvSpPr>
          <p:nvPr>
            <p:ph type="hdr" sz="quarter"/>
          </p:nvPr>
        </p:nvSpPr>
        <p:spPr bwMode="auto">
          <a:xfrm>
            <a:off x="1" y="0"/>
            <a:ext cx="3077006" cy="4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3" tIns="45592" rIns="91183" bIns="45592"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2531" name="Rectangle 3">
            <a:extLst>
              <a:ext uri="{FF2B5EF4-FFF2-40B4-BE49-F238E27FC236}">
                <a16:creationId xmlns:a16="http://schemas.microsoft.com/office/drawing/2014/main" id="{5FD4204E-E2F2-42C0-ABF1-12A9DBDF84ED}"/>
              </a:ext>
            </a:extLst>
          </p:cNvPr>
          <p:cNvSpPr>
            <a:spLocks noGrp="1" noChangeArrowheads="1"/>
          </p:cNvSpPr>
          <p:nvPr>
            <p:ph type="dt" sz="quarter" idx="1"/>
          </p:nvPr>
        </p:nvSpPr>
        <p:spPr bwMode="auto">
          <a:xfrm>
            <a:off x="4020687" y="0"/>
            <a:ext cx="3077006" cy="4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3" tIns="45592" rIns="91183" bIns="45592"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2532" name="Rectangle 4">
            <a:extLst>
              <a:ext uri="{FF2B5EF4-FFF2-40B4-BE49-F238E27FC236}">
                <a16:creationId xmlns:a16="http://schemas.microsoft.com/office/drawing/2014/main" id="{667C0BD7-829C-4079-96DF-7392F0F5567B}"/>
              </a:ext>
            </a:extLst>
          </p:cNvPr>
          <p:cNvSpPr>
            <a:spLocks noGrp="1" noChangeArrowheads="1"/>
          </p:cNvSpPr>
          <p:nvPr>
            <p:ph type="ftr" sz="quarter" idx="2"/>
          </p:nvPr>
        </p:nvSpPr>
        <p:spPr bwMode="auto">
          <a:xfrm>
            <a:off x="1" y="8914112"/>
            <a:ext cx="3077006" cy="4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3" tIns="45592" rIns="91183" bIns="45592"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2533" name="Rectangle 5">
            <a:extLst>
              <a:ext uri="{FF2B5EF4-FFF2-40B4-BE49-F238E27FC236}">
                <a16:creationId xmlns:a16="http://schemas.microsoft.com/office/drawing/2014/main" id="{55F987B6-AD27-462D-A2CD-5B1F2D06C42F}"/>
              </a:ext>
            </a:extLst>
          </p:cNvPr>
          <p:cNvSpPr>
            <a:spLocks noGrp="1" noChangeArrowheads="1"/>
          </p:cNvSpPr>
          <p:nvPr>
            <p:ph type="sldNum" sz="quarter" idx="3"/>
          </p:nvPr>
        </p:nvSpPr>
        <p:spPr bwMode="auto">
          <a:xfrm>
            <a:off x="4020687" y="8914112"/>
            <a:ext cx="3077006" cy="4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3" tIns="45592" rIns="91183" bIns="45592" numCol="1" anchor="b" anchorCtr="0" compatLnSpc="1">
            <a:prstTxWarp prst="textNoShape">
              <a:avLst/>
            </a:prstTxWarp>
          </a:bodyPr>
          <a:lstStyle>
            <a:lvl1pPr algn="r" eaLnBrk="1" hangingPunct="1">
              <a:defRPr sz="1200"/>
            </a:lvl1pPr>
          </a:lstStyle>
          <a:p>
            <a:pPr>
              <a:defRPr/>
            </a:pPr>
            <a:fld id="{B1025D37-C45D-48A9-BEE3-DCEA63566AC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5814F59-0F5A-4FA6-876B-032779938B78}"/>
              </a:ext>
            </a:extLst>
          </p:cNvPr>
          <p:cNvSpPr>
            <a:spLocks noGrp="1" noChangeArrowheads="1"/>
          </p:cNvSpPr>
          <p:nvPr>
            <p:ph type="hdr" sz="quarter"/>
          </p:nvPr>
        </p:nvSpPr>
        <p:spPr bwMode="auto">
          <a:xfrm>
            <a:off x="1" y="0"/>
            <a:ext cx="3077006" cy="4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3" tIns="45592" rIns="91183" bIns="45592"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8435" name="Rectangle 3">
            <a:extLst>
              <a:ext uri="{FF2B5EF4-FFF2-40B4-BE49-F238E27FC236}">
                <a16:creationId xmlns:a16="http://schemas.microsoft.com/office/drawing/2014/main" id="{7B41C0EC-4F78-4151-A30A-4CB5DC2E0502}"/>
              </a:ext>
            </a:extLst>
          </p:cNvPr>
          <p:cNvSpPr>
            <a:spLocks noGrp="1" noChangeArrowheads="1"/>
          </p:cNvSpPr>
          <p:nvPr>
            <p:ph type="dt" idx="1"/>
          </p:nvPr>
        </p:nvSpPr>
        <p:spPr bwMode="auto">
          <a:xfrm>
            <a:off x="4020687" y="0"/>
            <a:ext cx="3077006" cy="4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3" tIns="45592" rIns="91183" bIns="45592"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124" name="Rectangle 4">
            <a:extLst>
              <a:ext uri="{FF2B5EF4-FFF2-40B4-BE49-F238E27FC236}">
                <a16:creationId xmlns:a16="http://schemas.microsoft.com/office/drawing/2014/main" id="{A1F85F77-6F33-4F9D-948B-4BB70ECF71C4}"/>
              </a:ext>
            </a:extLst>
          </p:cNvPr>
          <p:cNvSpPr>
            <a:spLocks noGrp="1" noRot="1" noChangeAspect="1" noChangeArrowheads="1" noTextEdit="1"/>
          </p:cNvSpPr>
          <p:nvPr>
            <p:ph type="sldImg" idx="2"/>
          </p:nvPr>
        </p:nvSpPr>
        <p:spPr bwMode="auto">
          <a:xfrm>
            <a:off x="1203325" y="703263"/>
            <a:ext cx="4692650" cy="35194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2B931D60-7BBB-4D7B-9575-B1DE89475723}"/>
              </a:ext>
            </a:extLst>
          </p:cNvPr>
          <p:cNvSpPr>
            <a:spLocks noGrp="1" noChangeArrowheads="1"/>
          </p:cNvSpPr>
          <p:nvPr>
            <p:ph type="body" sz="quarter" idx="3"/>
          </p:nvPr>
        </p:nvSpPr>
        <p:spPr bwMode="auto">
          <a:xfrm>
            <a:off x="708967" y="4458659"/>
            <a:ext cx="5681369" cy="422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3" tIns="45592" rIns="91183" bIns="455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4D0F7BA0-90C6-4129-89FA-70D06F7C2649}"/>
              </a:ext>
            </a:extLst>
          </p:cNvPr>
          <p:cNvSpPr>
            <a:spLocks noGrp="1" noChangeArrowheads="1"/>
          </p:cNvSpPr>
          <p:nvPr>
            <p:ph type="ftr" sz="quarter" idx="4"/>
          </p:nvPr>
        </p:nvSpPr>
        <p:spPr bwMode="auto">
          <a:xfrm>
            <a:off x="1" y="8914112"/>
            <a:ext cx="3077006" cy="4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3" tIns="45592" rIns="91183" bIns="45592"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8439" name="Rectangle 7">
            <a:extLst>
              <a:ext uri="{FF2B5EF4-FFF2-40B4-BE49-F238E27FC236}">
                <a16:creationId xmlns:a16="http://schemas.microsoft.com/office/drawing/2014/main" id="{D899A505-22BD-4A2A-8927-1DF422B3510E}"/>
              </a:ext>
            </a:extLst>
          </p:cNvPr>
          <p:cNvSpPr>
            <a:spLocks noGrp="1" noChangeArrowheads="1"/>
          </p:cNvSpPr>
          <p:nvPr>
            <p:ph type="sldNum" sz="quarter" idx="5"/>
          </p:nvPr>
        </p:nvSpPr>
        <p:spPr bwMode="auto">
          <a:xfrm>
            <a:off x="4020687" y="8914112"/>
            <a:ext cx="3077006" cy="4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3" tIns="45592" rIns="91183" bIns="45592" numCol="1" anchor="b" anchorCtr="0" compatLnSpc="1">
            <a:prstTxWarp prst="textNoShape">
              <a:avLst/>
            </a:prstTxWarp>
          </a:bodyPr>
          <a:lstStyle>
            <a:lvl1pPr algn="r" eaLnBrk="1" hangingPunct="1">
              <a:defRPr sz="1200"/>
            </a:lvl1pPr>
          </a:lstStyle>
          <a:p>
            <a:pPr>
              <a:defRPr/>
            </a:pPr>
            <a:fld id="{5EB47789-4964-4D48-8C0E-2C03F29FE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or afternoon!</a:t>
            </a:r>
          </a:p>
          <a:p>
            <a:endParaRPr lang="en-US" dirty="0"/>
          </a:p>
          <a:p>
            <a:r>
              <a:rPr lang="en-US" dirty="0"/>
              <a:t>I want</a:t>
            </a:r>
            <a:r>
              <a:rPr lang="en-US" baseline="0" dirty="0"/>
              <a:t> to thank Bruce Lambert, our PNW Gateway Director for arranging this event today and I’d also like to thank everyone in attendance for taking time to participate.</a:t>
            </a:r>
            <a:endParaRPr lang="en-US" dirty="0"/>
          </a:p>
          <a:p>
            <a:endParaRPr lang="en-US" dirty="0"/>
          </a:p>
          <a:p>
            <a:r>
              <a:rPr lang="en-US" dirty="0"/>
              <a:t>It’s my pleasure</a:t>
            </a:r>
            <a:r>
              <a:rPr lang="en-US" baseline="0" dirty="0"/>
              <a:t> to </a:t>
            </a:r>
            <a:r>
              <a:rPr lang="en-US" dirty="0"/>
              <a:t>be here today and have a chance to speak to you about the Planning Module of the MARAD Port Planning and Investment Toolkit.   </a:t>
            </a:r>
          </a:p>
          <a:p>
            <a:endParaRPr lang="en-US" dirty="0"/>
          </a:p>
          <a:p>
            <a:r>
              <a:rPr lang="en-US" dirty="0"/>
              <a:t>We often</a:t>
            </a:r>
            <a:r>
              <a:rPr lang="en-US" baseline="0" dirty="0"/>
              <a:t> talk w/ our port community about the toolkit, but we don’t typically get down into any real level of detail about WHAT is actually IN the toolkit.  Especially the planning element.  So I hope that the information presented today will make you think a little bit about your individual planning efforts and get you to take a closer look at the toolkit.  It’s a great resource.</a:t>
            </a:r>
            <a:endParaRPr lang="en-US" dirty="0"/>
          </a:p>
        </p:txBody>
      </p:sp>
      <p:sp>
        <p:nvSpPr>
          <p:cNvPr id="4" name="Slide Number Placeholder 3"/>
          <p:cNvSpPr>
            <a:spLocks noGrp="1"/>
          </p:cNvSpPr>
          <p:nvPr>
            <p:ph type="sldNum" sz="quarter" idx="5"/>
          </p:nvPr>
        </p:nvSpPr>
        <p:spPr/>
        <p:txBody>
          <a:bodyPr/>
          <a:lstStyle/>
          <a:p>
            <a:fld id="{41F5142B-6F33-4B55-BF98-776DDAE30A37}" type="slidenum">
              <a:rPr lang="en-US" smtClean="0"/>
              <a:t>1</a:t>
            </a:fld>
            <a:endParaRPr lang="en-US"/>
          </a:p>
        </p:txBody>
      </p:sp>
    </p:spTree>
    <p:extLst>
      <p:ext uri="{BB962C8B-B14F-4D97-AF65-F5344CB8AC3E}">
        <p14:creationId xmlns:p14="http://schemas.microsoft.com/office/powerpoint/2010/main" val="2212176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With clear guiding elements defined during the kickoff meetings and an understanding of the data that will be needed to inform project planning decisions, the next step</a:t>
            </a:r>
            <a:r>
              <a:rPr lang="en-US" b="0" baseline="0" dirty="0"/>
              <a:t> in the project initiation phase is formal </a:t>
            </a:r>
            <a:r>
              <a:rPr lang="en-US" b="0" dirty="0"/>
              <a:t>stakeholder engagement.</a:t>
            </a:r>
          </a:p>
          <a:p>
            <a:endParaRPr lang="en-US" b="0" dirty="0"/>
          </a:p>
          <a:p>
            <a:r>
              <a:rPr lang="en-US" b="0" dirty="0"/>
              <a:t>PRO</a:t>
            </a:r>
            <a:r>
              <a:rPr lang="en-US" b="0" baseline="0" dirty="0"/>
              <a:t> TIP – note that although the toolkit lists these activities in a sequence, ideally there will some overlap between the activities to better inform each effort.</a:t>
            </a:r>
            <a:endParaRPr lang="en-US" b="0" dirty="0"/>
          </a:p>
          <a:p>
            <a:endParaRPr lang="en-US" b="0" dirty="0"/>
          </a:p>
          <a:p>
            <a:r>
              <a:rPr lang="en-US" b="0" dirty="0"/>
              <a:t>This</a:t>
            </a:r>
            <a:r>
              <a:rPr lang="en-US" b="0" baseline="0" dirty="0"/>
              <a:t> chart from the toolkit describes the different types of stakeholders that should be considered for outreach to inform your project planning efforts. </a:t>
            </a:r>
            <a:r>
              <a:rPr lang="en-US" b="0" baseline="0" dirty="0"/>
              <a:t>Identifying the project stakeholders and understanding their concerns is critical to a successful project.  </a:t>
            </a:r>
            <a:endParaRPr lang="en-US" b="0" baseline="0" dirty="0"/>
          </a:p>
          <a:p>
            <a:endParaRPr lang="en-US" b="0" baseline="0" dirty="0"/>
          </a:p>
          <a:p>
            <a:r>
              <a:rPr lang="en-US" b="0" baseline="0" dirty="0"/>
              <a:t>Stakeholder outreach:</a:t>
            </a:r>
          </a:p>
          <a:p>
            <a:pPr marL="173319" indent="-173319">
              <a:buFont typeface="Arial" panose="020B0604020202020204" pitchFamily="34" charset="0"/>
              <a:buChar char="•"/>
            </a:pPr>
            <a:r>
              <a:rPr lang="en-US" b="0" baseline="0" dirty="0"/>
              <a:t>Informs the overall project vision;</a:t>
            </a:r>
          </a:p>
          <a:p>
            <a:pPr marL="173319" indent="-173319">
              <a:buFont typeface="Arial" panose="020B0604020202020204" pitchFamily="34" charset="0"/>
              <a:buChar char="•"/>
            </a:pPr>
            <a:r>
              <a:rPr lang="en-US" b="0" baseline="0" dirty="0"/>
              <a:t>Aids in ensuring that plans address ALL objectives (even those you may not have considered previously); and </a:t>
            </a:r>
          </a:p>
          <a:p>
            <a:pPr marL="173319" indent="-173319">
              <a:buFont typeface="Arial" panose="020B0604020202020204" pitchFamily="34" charset="0"/>
              <a:buChar char="•"/>
            </a:pPr>
            <a:r>
              <a:rPr lang="en-US" b="0" baseline="0" dirty="0"/>
              <a:t>Identifies potentially catastrophic and/or expensive roadblocks early on (environmental particularly).</a:t>
            </a:r>
          </a:p>
          <a:p>
            <a:endParaRPr lang="en-US" b="0" baseline="0" dirty="0"/>
          </a:p>
          <a:p>
            <a:r>
              <a:rPr lang="en-US" b="0" dirty="0"/>
              <a:t>Stakeholders</a:t>
            </a:r>
            <a:r>
              <a:rPr lang="en-US" b="0" baseline="0" dirty="0"/>
              <a:t> should be engaged both early AND often throughout the planning process.  The toolkit provides additional helpful information for stakeholder involvement.</a:t>
            </a:r>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10</a:t>
            </a:fld>
            <a:endParaRPr lang="en-US" dirty="0"/>
          </a:p>
        </p:txBody>
      </p:sp>
    </p:spTree>
    <p:extLst>
      <p:ext uri="{BB962C8B-B14F-4D97-AF65-F5344CB8AC3E}">
        <p14:creationId xmlns:p14="http://schemas.microsoft.com/office/powerpoint/2010/main" val="8879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283C60"/>
                </a:solidFill>
              </a:rPr>
              <a:t>One recommendation in the toolkit is the creation of a Project Advisory Panel to lead the overall outreach effort.</a:t>
            </a:r>
          </a:p>
          <a:p>
            <a:endParaRPr lang="en-US" sz="1000" dirty="0">
              <a:solidFill>
                <a:srgbClr val="283C60"/>
              </a:solidFill>
            </a:endParaRPr>
          </a:p>
          <a:p>
            <a:r>
              <a:rPr lang="en-US" sz="1000" dirty="0">
                <a:solidFill>
                  <a:srgbClr val="283C60"/>
                </a:solidFill>
              </a:rPr>
              <a:t>The Advisory Panel should:</a:t>
            </a:r>
          </a:p>
          <a:p>
            <a:endParaRPr lang="en-US" sz="1000" dirty="0">
              <a:solidFill>
                <a:srgbClr val="283C60"/>
              </a:solidFill>
            </a:endParaRPr>
          </a:p>
          <a:p>
            <a:pPr marL="173319" indent="-173319">
              <a:buFont typeface="Arial" panose="020B0604020202020204" pitchFamily="34" charset="0"/>
              <a:buChar char="•"/>
            </a:pPr>
            <a:r>
              <a:rPr lang="en-US" sz="1000" dirty="0">
                <a:solidFill>
                  <a:srgbClr val="283C60"/>
                </a:solidFill>
              </a:rPr>
              <a:t>Involve key “players” in the project development process; and </a:t>
            </a:r>
          </a:p>
          <a:p>
            <a:pPr marL="173319" indent="-173319">
              <a:buFont typeface="Arial" panose="020B0604020202020204" pitchFamily="34" charset="0"/>
              <a:buChar char="•"/>
            </a:pPr>
            <a:endParaRPr lang="en-US" sz="1000" dirty="0">
              <a:solidFill>
                <a:srgbClr val="283C60"/>
              </a:solidFill>
            </a:endParaRPr>
          </a:p>
          <a:p>
            <a:pPr marL="173319" indent="-173319">
              <a:buFont typeface="Arial" panose="020B0604020202020204" pitchFamily="34" charset="0"/>
              <a:buChar char="•"/>
            </a:pPr>
            <a:r>
              <a:rPr lang="en-US" sz="1000" dirty="0">
                <a:solidFill>
                  <a:srgbClr val="283C60"/>
                </a:solidFill>
              </a:rPr>
              <a:t>Other individuals who can enhance the project plan through their expertise and knowledge, such as facility owners and operators, community leaders and/or freight industry representatives. </a:t>
            </a:r>
          </a:p>
          <a:p>
            <a:endParaRPr lang="en-US" dirty="0"/>
          </a:p>
          <a:p>
            <a:r>
              <a:rPr lang="en-US" sz="1000" dirty="0">
                <a:solidFill>
                  <a:srgbClr val="283C60"/>
                </a:solidFill>
              </a:rPr>
              <a:t>-READ SLIDE- </a:t>
            </a:r>
            <a:endParaRPr lang="en-US" sz="1000" dirty="0">
              <a:solidFill>
                <a:srgbClr val="283C60"/>
              </a:solidFill>
            </a:endParaRPr>
          </a:p>
        </p:txBody>
      </p:sp>
      <p:sp>
        <p:nvSpPr>
          <p:cNvPr id="4" name="Slide Number Placeholder 3"/>
          <p:cNvSpPr>
            <a:spLocks noGrp="1"/>
          </p:cNvSpPr>
          <p:nvPr>
            <p:ph type="sldNum" sz="quarter" idx="10"/>
          </p:nvPr>
        </p:nvSpPr>
        <p:spPr/>
        <p:txBody>
          <a:bodyPr/>
          <a:lstStyle/>
          <a:p>
            <a:fld id="{71B697BF-F6C5-42F3-96C2-29BEC4797614}" type="slidenum">
              <a:rPr lang="en-US" smtClean="0"/>
              <a:pPr/>
              <a:t>11</a:t>
            </a:fld>
            <a:endParaRPr lang="en-US" dirty="0"/>
          </a:p>
        </p:txBody>
      </p:sp>
    </p:spTree>
    <p:extLst>
      <p:ext uri="{BB962C8B-B14F-4D97-AF65-F5344CB8AC3E}">
        <p14:creationId xmlns:p14="http://schemas.microsoft.com/office/powerpoint/2010/main" val="1398900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Here’s a chart from the toolkit that describes some of the many types of stakeholder engagement that should be considered to best solicit feedback, gain project support, and identify potential roadblocks early on.</a:t>
            </a:r>
          </a:p>
          <a:p>
            <a:endParaRPr lang="en-US" b="0" baseline="0" dirty="0"/>
          </a:p>
          <a:p>
            <a:r>
              <a:rPr lang="en-US" b="0" baseline="0" dirty="0"/>
              <a:t>As you can see, a lot of the “heavy lifting” is recommended to be led by the Project Advisory Panel.</a:t>
            </a:r>
          </a:p>
          <a:p>
            <a:endParaRPr lang="en-US" b="0" baseline="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12</a:t>
            </a:fld>
            <a:endParaRPr lang="en-US" dirty="0"/>
          </a:p>
        </p:txBody>
      </p:sp>
    </p:spTree>
    <p:extLst>
      <p:ext uri="{BB962C8B-B14F-4D97-AF65-F5344CB8AC3E}">
        <p14:creationId xmlns:p14="http://schemas.microsoft.com/office/powerpoint/2010/main" val="2335111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Finally</a:t>
            </a:r>
            <a:r>
              <a:rPr lang="en-US" b="0" baseline="0" dirty="0"/>
              <a:t> a plug to please work with your MPOs , not only for stakeholder engagement, but for overall alignment of port capital planning with MPO transportation planning.  Under current Federal transportation legislation, ports are eligible for a percentage of National Highway Freight Program funds, but that requires coordination with State transportation funding plans.  And the MPO is typically the first step for that coordination.</a:t>
            </a:r>
          </a:p>
          <a:p>
            <a:endParaRPr lang="en-US" b="0" baseline="0" dirty="0"/>
          </a:p>
          <a:p>
            <a:r>
              <a:rPr lang="en-US" b="0" baseline="0" dirty="0"/>
              <a:t>The toolkit includes a sidebar about the importance of involving MPOs in the project planning process.</a:t>
            </a:r>
          </a:p>
          <a:p>
            <a:endParaRPr lang="en-US" b="0" baseline="0" dirty="0"/>
          </a:p>
          <a:p>
            <a:r>
              <a:rPr lang="en-US" b="0" baseline="0" dirty="0"/>
              <a:t>Ultimately, it is ideal if appropriate port projects are included in local, regional, and state transportation planning documents.  These documents include County Capital Improvement Plans (CIPs), Long Range Transportation Plans (LRTPs), MPO Transportation Improvement Programs (TIPs), Statewide Transportation Improvement Programs (STIPs), and other capital plans and funding documents.</a:t>
            </a:r>
          </a:p>
          <a:p>
            <a:endParaRPr lang="en-US" b="0" baseline="0" dirty="0"/>
          </a:p>
          <a:p>
            <a:r>
              <a:rPr lang="en-US" b="0" dirty="0"/>
              <a:t>Ports may also be represented on an MPO Technical or Citizens Advisory Committee.  These committees provide opportunities to discuss port planning projects and solicit feedback from other MPO entities on the suitability of inclusion in the MPO work program.</a:t>
            </a:r>
          </a:p>
          <a:p>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13</a:t>
            </a:fld>
            <a:endParaRPr lang="en-US" dirty="0"/>
          </a:p>
        </p:txBody>
      </p:sp>
    </p:spTree>
    <p:extLst>
      <p:ext uri="{BB962C8B-B14F-4D97-AF65-F5344CB8AC3E}">
        <p14:creationId xmlns:p14="http://schemas.microsoft.com/office/powerpoint/2010/main" val="556575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13:00 MINUTES</a:t>
            </a:r>
          </a:p>
          <a:p>
            <a:endParaRPr lang="en-US" b="0" baseline="0" dirty="0"/>
          </a:p>
          <a:p>
            <a:r>
              <a:rPr lang="en-US" b="0" dirty="0"/>
              <a:t>After</a:t>
            </a:r>
            <a:r>
              <a:rPr lang="en-US" b="0" baseline="0" dirty="0"/>
              <a:t> the Project Initiation phase, the toolkit describes the next planning phase, the Project Quantification phase.</a:t>
            </a:r>
          </a:p>
          <a:p>
            <a:endParaRPr lang="en-US" b="0" baseline="0" dirty="0"/>
          </a:p>
          <a:p>
            <a:r>
              <a:rPr lang="en-US" b="0" baseline="0" dirty="0"/>
              <a:t>The Project Quantification phase will formally assess </a:t>
            </a:r>
            <a:r>
              <a:rPr lang="en-US" dirty="0"/>
              <a:t>the port’s capabilities, demands, and needs that relate to the proposed project.</a:t>
            </a:r>
          </a:p>
          <a:p>
            <a:endParaRPr lang="en-US" dirty="0"/>
          </a:p>
          <a:p>
            <a:r>
              <a:rPr lang="en-US" dirty="0"/>
              <a:t>Factors that are discussed in the toolkit are listed here.  Specifically, they are:  -READ SLIDE-</a:t>
            </a:r>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14</a:t>
            </a:fld>
            <a:endParaRPr lang="en-US" dirty="0"/>
          </a:p>
        </p:txBody>
      </p:sp>
    </p:spTree>
    <p:extLst>
      <p:ext uri="{BB962C8B-B14F-4D97-AF65-F5344CB8AC3E}">
        <p14:creationId xmlns:p14="http://schemas.microsoft.com/office/powerpoint/2010/main" val="4001774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Here’s a toolkit example of</a:t>
            </a:r>
            <a:r>
              <a:rPr lang="en-US" b="0" baseline="0" dirty="0"/>
              <a:t> an asset inventory that might be used to assess existing conditions.</a:t>
            </a:r>
            <a:r>
              <a:rPr lang="en-US" b="0" dirty="0"/>
              <a:t> </a:t>
            </a:r>
          </a:p>
          <a:p>
            <a:endParaRPr lang="en-US" b="0" dirty="0"/>
          </a:p>
          <a:p>
            <a:r>
              <a:rPr lang="en-US" b="0" dirty="0"/>
              <a:t>The asset </a:t>
            </a:r>
            <a:r>
              <a:rPr lang="en-US" b="0" baseline="0" dirty="0"/>
              <a:t>inventory should include an assessment of the c</a:t>
            </a:r>
            <a:r>
              <a:rPr lang="en-US" b="0" dirty="0"/>
              <a:t>ondition of all relevant port infrastructure (and off-port</a:t>
            </a:r>
            <a:r>
              <a:rPr lang="en-US" b="0" baseline="0" dirty="0"/>
              <a:t> supporting </a:t>
            </a:r>
            <a:r>
              <a:rPr lang="en-US" b="0" dirty="0"/>
              <a:t>infrastructure) with respect to the proposed project. </a:t>
            </a:r>
          </a:p>
          <a:p>
            <a:endParaRPr lang="en-US" b="0" dirty="0"/>
          </a:p>
          <a:p>
            <a:r>
              <a:rPr lang="en-US" b="0" dirty="0"/>
              <a:t>An inventory of assets is FUNDAMENTAL</a:t>
            </a:r>
            <a:r>
              <a:rPr lang="en-US" b="0" baseline="0" dirty="0"/>
              <a:t> to understanding your strengths, but more importantly your WEAKNESSES that need to be addressed</a:t>
            </a:r>
            <a:r>
              <a:rPr lang="en-US" b="0" dirty="0"/>
              <a:t>.</a:t>
            </a:r>
          </a:p>
          <a:p>
            <a:endParaRPr lang="en-US" b="0" dirty="0"/>
          </a:p>
          <a:p>
            <a:r>
              <a:rPr lang="en-US" b="0" dirty="0"/>
              <a:t>PRO TIP – Resiliency </a:t>
            </a:r>
          </a:p>
          <a:p>
            <a:r>
              <a:rPr lang="en-US" b="0" dirty="0"/>
              <a:t>The effort may also involve investigating the port’s historical performance, and researching the land use, regulatory, labor, environmental, and cultural setting at the port. Port flood hazard areas should be given consideration to ensure the project plans take into account resilience to extreme weather and sea level rise. The assessment should also determine how nearby road and rail infrastructure may impact the potential project.</a:t>
            </a:r>
          </a:p>
        </p:txBody>
      </p:sp>
      <p:sp>
        <p:nvSpPr>
          <p:cNvPr id="4" name="Slide Number Placeholder 3"/>
          <p:cNvSpPr>
            <a:spLocks noGrp="1"/>
          </p:cNvSpPr>
          <p:nvPr>
            <p:ph type="sldNum" sz="quarter" idx="10"/>
          </p:nvPr>
        </p:nvSpPr>
        <p:spPr/>
        <p:txBody>
          <a:bodyPr/>
          <a:lstStyle/>
          <a:p>
            <a:fld id="{71B697BF-F6C5-42F3-96C2-29BEC4797614}" type="slidenum">
              <a:rPr lang="en-US" smtClean="0"/>
              <a:pPr/>
              <a:t>15</a:t>
            </a:fld>
            <a:endParaRPr lang="en-US" dirty="0"/>
          </a:p>
        </p:txBody>
      </p:sp>
    </p:spTree>
    <p:extLst>
      <p:ext uri="{BB962C8B-B14F-4D97-AF65-F5344CB8AC3E}">
        <p14:creationId xmlns:p14="http://schemas.microsoft.com/office/powerpoint/2010/main" val="2064693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Another</a:t>
            </a:r>
            <a:r>
              <a:rPr lang="en-US" b="0" baseline="0" dirty="0"/>
              <a:t> quantification effort is your (or your terminal operator’s) operational capabilities.</a:t>
            </a:r>
            <a:endParaRPr lang="en-US" b="0" dirty="0"/>
          </a:p>
          <a:p>
            <a:endParaRPr lang="en-US" b="0" dirty="0"/>
          </a:p>
          <a:p>
            <a:r>
              <a:rPr lang="en-US" b="0" dirty="0"/>
              <a:t>The toolkit recommends development</a:t>
            </a:r>
            <a:r>
              <a:rPr lang="en-US" b="0" baseline="0" dirty="0"/>
              <a:t> of an Operational Profile for both </a:t>
            </a:r>
            <a:r>
              <a:rPr lang="en-US" b="0" dirty="0"/>
              <a:t>current facilities and potential project locations based on</a:t>
            </a:r>
          </a:p>
          <a:p>
            <a:pPr marL="173319" indent="-173319">
              <a:buFont typeface="Arial" panose="020B0604020202020204" pitchFamily="34" charset="0"/>
              <a:buChar char="•"/>
            </a:pPr>
            <a:r>
              <a:rPr lang="en-US" b="0" dirty="0"/>
              <a:t>Site visits, </a:t>
            </a:r>
          </a:p>
          <a:p>
            <a:pPr marL="173319" indent="-173319">
              <a:buFont typeface="Arial" panose="020B0604020202020204" pitchFamily="34" charset="0"/>
              <a:buChar char="•"/>
            </a:pPr>
            <a:r>
              <a:rPr lang="en-US" b="0" dirty="0"/>
              <a:t>Interviews with operators; and </a:t>
            </a:r>
          </a:p>
          <a:p>
            <a:pPr marL="173319" indent="-173319">
              <a:buFont typeface="Arial" panose="020B0604020202020204" pitchFamily="34" charset="0"/>
              <a:buChar char="•"/>
            </a:pPr>
            <a:r>
              <a:rPr lang="en-US" b="0" dirty="0"/>
              <a:t>Data collected on operating patterns. </a:t>
            </a:r>
          </a:p>
          <a:p>
            <a:endParaRPr lang="en-US" b="0" dirty="0"/>
          </a:p>
          <a:p>
            <a:r>
              <a:rPr lang="en-US" b="0" dirty="0"/>
              <a:t>This chart from the toolkit lists some operational components that can be considered for port</a:t>
            </a:r>
            <a:r>
              <a:rPr lang="en-US" b="0" baseline="0" dirty="0"/>
              <a:t> project planning</a:t>
            </a:r>
            <a:r>
              <a:rPr lang="en-US" b="0" dirty="0"/>
              <a:t>.</a:t>
            </a:r>
          </a:p>
          <a:p>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16</a:t>
            </a:fld>
            <a:endParaRPr lang="en-US" dirty="0"/>
          </a:p>
        </p:txBody>
      </p:sp>
    </p:spTree>
    <p:extLst>
      <p:ext uri="{BB962C8B-B14F-4D97-AF65-F5344CB8AC3E}">
        <p14:creationId xmlns:p14="http://schemas.microsoft.com/office/powerpoint/2010/main" val="2710791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next item to be quantified</a:t>
            </a:r>
            <a:r>
              <a:rPr lang="en-US" b="0" baseline="0" dirty="0"/>
              <a:t> is </a:t>
            </a:r>
            <a:r>
              <a:rPr lang="en-US" b="0" dirty="0"/>
              <a:t>external influences</a:t>
            </a:r>
            <a:r>
              <a:rPr lang="en-US" b="0" baseline="0" dirty="0"/>
              <a:t> that may result in either negative or positive (or both) outcomes for the overall project planning effort. </a:t>
            </a:r>
          </a:p>
          <a:p>
            <a:endParaRPr lang="en-US" b="0" baseline="0" dirty="0"/>
          </a:p>
          <a:p>
            <a:pPr marL="173319" indent="-173319">
              <a:buFont typeface="Arial" panose="020B0604020202020204" pitchFamily="34" charset="0"/>
              <a:buChar char="•"/>
            </a:pPr>
            <a:r>
              <a:rPr lang="en-US" b="0" baseline="0" dirty="0"/>
              <a:t>If it is a negative outcome, then it is best that it was caught at this stage of planning.  </a:t>
            </a:r>
          </a:p>
          <a:p>
            <a:pPr marL="173319" indent="-173319">
              <a:buFont typeface="Arial" panose="020B0604020202020204" pitchFamily="34" charset="0"/>
              <a:buChar char="•"/>
            </a:pPr>
            <a:r>
              <a:rPr lang="en-US" b="0" baseline="0" dirty="0"/>
              <a:t>If it is a positive outcome, then that can be used to build a partnership or additional momentum towards a preferred project alternative.</a:t>
            </a:r>
            <a:endParaRPr lang="en-US" b="0" dirty="0"/>
          </a:p>
          <a:p>
            <a:endParaRPr lang="en-US" b="0" dirty="0"/>
          </a:p>
          <a:p>
            <a:r>
              <a:rPr lang="en-US" b="0" dirty="0"/>
              <a:t>In dealing with external influences, ports should work with relevant organizations</a:t>
            </a:r>
            <a:r>
              <a:rPr lang="en-US" b="0" baseline="0" dirty="0"/>
              <a:t> </a:t>
            </a:r>
            <a:r>
              <a:rPr lang="en-US" b="0" dirty="0"/>
              <a:t>and stakeholders to communicate how the project goals can assist in achieving wider regional goals, such as attracting new businesses, increasing middle-class jobs, and promoting economic development.</a:t>
            </a:r>
          </a:p>
          <a:p>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17</a:t>
            </a:fld>
            <a:endParaRPr lang="en-US" dirty="0"/>
          </a:p>
        </p:txBody>
      </p:sp>
    </p:spTree>
    <p:extLst>
      <p:ext uri="{BB962C8B-B14F-4D97-AF65-F5344CB8AC3E}">
        <p14:creationId xmlns:p14="http://schemas.microsoft.com/office/powerpoint/2010/main" val="127617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While</a:t>
            </a:r>
            <a:r>
              <a:rPr lang="en-US" b="0" baseline="0" dirty="0"/>
              <a:t> volumes and trade flows should need to be quantified, the important thing is that these factors should be </a:t>
            </a:r>
            <a:r>
              <a:rPr lang="en-US" b="1" baseline="0" dirty="0"/>
              <a:t>well understood and any assumptions regarding future trade flows and volumes should be well documented and any supporting data should be clearly described</a:t>
            </a:r>
            <a:r>
              <a:rPr lang="en-US" b="0" baseline="0" dirty="0"/>
              <a:t>.</a:t>
            </a:r>
          </a:p>
          <a:p>
            <a:endParaRPr lang="en-US" b="0" baseline="0" dirty="0"/>
          </a:p>
          <a:p>
            <a:r>
              <a:rPr lang="en-US" b="0" baseline="0" dirty="0"/>
              <a:t>As I mentioned a moment ago under data collection, a</a:t>
            </a:r>
            <a:r>
              <a:rPr lang="en-US" b="0" dirty="0"/>
              <a:t> targeted survey of relevant shippers, carriers, logistics providers, and terminal operators can improve understanding of the port’s current market within the port region, as well as any priorities, requirements and concerns. </a:t>
            </a:r>
          </a:p>
          <a:p>
            <a:endParaRPr lang="en-US" b="0" dirty="0"/>
          </a:p>
          <a:p>
            <a:r>
              <a:rPr lang="en-US" b="0" dirty="0"/>
              <a:t>This information will serve as a baseline from which market-driven forecast scenarios can be developed</a:t>
            </a:r>
            <a:r>
              <a:rPr lang="en-US" b="0" baseline="0" dirty="0"/>
              <a:t> both during the alternatives assessment and feasibility phases of the project development effort.</a:t>
            </a:r>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18</a:t>
            </a:fld>
            <a:endParaRPr lang="en-US" dirty="0"/>
          </a:p>
        </p:txBody>
      </p:sp>
    </p:spTree>
    <p:extLst>
      <p:ext uri="{BB962C8B-B14F-4D97-AF65-F5344CB8AC3E}">
        <p14:creationId xmlns:p14="http://schemas.microsoft.com/office/powerpoint/2010/main" val="1479610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final consideration for quantifying existing conditions described in the toolkit is an assessment of capacity.  Capacity is a primary variable used to justify project needs and to ultimately quantify project improvements/costs.</a:t>
            </a:r>
          </a:p>
          <a:p>
            <a:endParaRPr lang="en-US" b="0" dirty="0"/>
          </a:p>
          <a:p>
            <a:r>
              <a:rPr lang="en-US" b="0" dirty="0"/>
              <a:t>Because</a:t>
            </a:r>
            <a:r>
              <a:rPr lang="en-US" b="0" baseline="0" dirty="0"/>
              <a:t> of the importance of capacity to overall project success</a:t>
            </a:r>
            <a:r>
              <a:rPr lang="en-US" b="0" dirty="0"/>
              <a:t>, a sound and defensible approach to estimate capacity is required. </a:t>
            </a:r>
          </a:p>
          <a:p>
            <a:endParaRPr lang="en-US" b="0" dirty="0"/>
          </a:p>
          <a:p>
            <a:r>
              <a:rPr lang="en-US" b="0" dirty="0"/>
              <a:t>This chart from the toolkit illustrates a straightforward framework for performing a throughput capacity analysis.</a:t>
            </a:r>
          </a:p>
          <a:p>
            <a:endParaRPr lang="en-US" b="0" dirty="0"/>
          </a:p>
          <a:p>
            <a:r>
              <a:rPr lang="en-US" b="0" dirty="0"/>
              <a:t>There are numerous methods to estimate capacity and</a:t>
            </a:r>
            <a:r>
              <a:rPr lang="en-US" b="0" baseline="0" dirty="0"/>
              <a:t> specialized technical assistance may be required.  In order to assist ports with an initial assessment of their capacity the Port Planning and Investment Toolkit includes additional details on models and tools that can be used and it even includes an example approach to perform a basic static capacity analysis.</a:t>
            </a:r>
          </a:p>
          <a:p>
            <a:endParaRPr lang="en-US" b="0" baseline="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19</a:t>
            </a:fld>
            <a:endParaRPr lang="en-US" dirty="0"/>
          </a:p>
        </p:txBody>
      </p:sp>
    </p:spTree>
    <p:extLst>
      <p:ext uri="{BB962C8B-B14F-4D97-AF65-F5344CB8AC3E}">
        <p14:creationId xmlns:p14="http://schemas.microsoft.com/office/powerpoint/2010/main" val="249528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a qu</a:t>
            </a:r>
            <a:r>
              <a:rPr lang="en-US" dirty="0"/>
              <a:t>ick note about our MARAD Office of Ports &amp; Waterways mission. </a:t>
            </a:r>
          </a:p>
          <a:p>
            <a:endParaRPr lang="en-US" baseline="0" dirty="0"/>
          </a:p>
          <a:p>
            <a:r>
              <a:rPr lang="en-US" baseline="0" dirty="0"/>
              <a:t>The primary goal of our office is to </a:t>
            </a:r>
            <a:r>
              <a:rPr lang="en-US" b="1" baseline="0" dirty="0"/>
              <a:t>increase national cargo capacity and improve the reliability of freight moving through ports.</a:t>
            </a:r>
          </a:p>
          <a:p>
            <a:endParaRPr lang="en-US" b="1" baseline="0" dirty="0"/>
          </a:p>
          <a:p>
            <a:r>
              <a:rPr lang="en-US" b="1" baseline="0" dirty="0"/>
              <a:t>Towards that end</a:t>
            </a:r>
            <a:r>
              <a:rPr lang="en-US" b="0" baseline="0" dirty="0"/>
              <a:t>, we are always available to provide technical assistance to ports and port stakeholders. </a:t>
            </a:r>
            <a:r>
              <a:rPr lang="en-US" baseline="0" dirty="0"/>
              <a:t>If you have questions or need assistance with your project efforts, please reach out to us (either through Bruce, your Gateway Director, or directly).  </a:t>
            </a:r>
          </a:p>
          <a:p>
            <a:endParaRPr lang="en-US" baseline="0" dirty="0"/>
          </a:p>
          <a:p>
            <a:r>
              <a:rPr lang="en-US" baseline="0" dirty="0"/>
              <a:t>We serve as a clearinghouse for information and resources that may be useful in your project planning.  We also learn and grow through your questions.  </a:t>
            </a:r>
          </a:p>
          <a:p>
            <a:endParaRPr lang="en-US" baseline="0" dirty="0"/>
          </a:p>
          <a:p>
            <a:r>
              <a:rPr lang="en-US" baseline="0" dirty="0"/>
              <a:t>We won’t tell you WHAT to do, but we can certainly help you with the HOW.  Particularly as it relates to Federal assistance programs.</a:t>
            </a:r>
          </a:p>
          <a:p>
            <a:endParaRPr lang="en-US" baseline="0" dirty="0"/>
          </a:p>
          <a:p>
            <a:r>
              <a:rPr lang="en-US" baseline="0" dirty="0"/>
              <a:t>The bottom line is that we want ports to be successful.</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5EB47789-4964-4D48-8C0E-2C03F29FE453}" type="slidenum">
              <a:rPr lang="en-US" altLang="en-US" smtClean="0"/>
              <a:pPr>
                <a:defRPr/>
              </a:pPr>
              <a:t>2</a:t>
            </a:fld>
            <a:endParaRPr lang="en-US" altLang="en-US" dirty="0"/>
          </a:p>
        </p:txBody>
      </p:sp>
    </p:spTree>
    <p:extLst>
      <p:ext uri="{BB962C8B-B14F-4D97-AF65-F5344CB8AC3E}">
        <p14:creationId xmlns:p14="http://schemas.microsoft.com/office/powerpoint/2010/main" val="3712254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 definitely</a:t>
            </a:r>
            <a:r>
              <a:rPr lang="en-US" b="0" baseline="0" dirty="0"/>
              <a:t> not going to get into it, but here’s an excerpt from the appendix relating to performing a capacity analysis.</a:t>
            </a:r>
          </a:p>
          <a:p>
            <a:endParaRPr lang="en-US" b="0" baseline="0" dirty="0"/>
          </a:p>
          <a:p>
            <a:r>
              <a:rPr lang="en-US" b="0" baseline="0" dirty="0"/>
              <a:t>There’s also another appendix that similarly describes the steps in making a DEMAND FORECAST.</a:t>
            </a:r>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20</a:t>
            </a:fld>
            <a:endParaRPr lang="en-US" dirty="0"/>
          </a:p>
        </p:txBody>
      </p:sp>
    </p:spTree>
    <p:extLst>
      <p:ext uri="{BB962C8B-B14F-4D97-AF65-F5344CB8AC3E}">
        <p14:creationId xmlns:p14="http://schemas.microsoft.com/office/powerpoint/2010/main" val="3997184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After</a:t>
            </a:r>
            <a:r>
              <a:rPr lang="en-US" b="0" baseline="0" dirty="0"/>
              <a:t> the Existing Conditions are quantified, the toolkit recommends an assessment of Project Drivers.</a:t>
            </a:r>
          </a:p>
          <a:p>
            <a:endParaRPr lang="en-US" b="0" baseline="0" dirty="0"/>
          </a:p>
          <a:p>
            <a:r>
              <a:rPr lang="en-US" b="0" dirty="0"/>
              <a:t>Project drivers are forces external to a port that impact a potential project and that may be the impetus behind a project.  </a:t>
            </a:r>
          </a:p>
          <a:p>
            <a:endParaRPr lang="en-US" b="0" dirty="0"/>
          </a:p>
          <a:p>
            <a:r>
              <a:rPr lang="en-US" b="0" dirty="0"/>
              <a:t>This step</a:t>
            </a:r>
            <a:r>
              <a:rPr lang="en-US" b="0" baseline="0" dirty="0"/>
              <a:t> is basically a more project focused assessment of some of the External Influences and the Volumes and Trade Flow information identified during the Existing Conditions stage (again here’s the “back and forth” nature of the planning effort).</a:t>
            </a:r>
            <a:r>
              <a:rPr lang="en-US" b="0" dirty="0"/>
              <a:t> </a:t>
            </a:r>
          </a:p>
          <a:p>
            <a:endParaRPr lang="en-US" b="0" dirty="0"/>
          </a:p>
          <a:p>
            <a:r>
              <a:rPr lang="en-US" b="0" dirty="0"/>
              <a:t>Identification of the project drivers allows the port owner to generate practical, effective project alternatives and strategies that will fulfill the project objectives. When considering all the reasons a port undertakes a project plan, consider that projects may have drivers in the following four categories:</a:t>
            </a:r>
          </a:p>
          <a:p>
            <a:r>
              <a:rPr lang="en-US" b="0" dirty="0"/>
              <a:t>• Regulatory Environment – land use, transportation, environment,</a:t>
            </a:r>
            <a:r>
              <a:rPr lang="en-US" b="0" baseline="0" dirty="0"/>
              <a:t> labor, health and safety, security, community, funding.</a:t>
            </a:r>
            <a:endParaRPr lang="en-US" b="0" dirty="0"/>
          </a:p>
          <a:p>
            <a:r>
              <a:rPr lang="en-US" b="0" dirty="0"/>
              <a:t>• Market Dynamics – assessment of ongoing regional and global trends.</a:t>
            </a:r>
          </a:p>
          <a:p>
            <a:r>
              <a:rPr lang="en-US" b="0" dirty="0"/>
              <a:t>• Competitive Position – features, services, costs, financial strength, etc.</a:t>
            </a:r>
          </a:p>
          <a:p>
            <a:r>
              <a:rPr lang="en-US" b="0" dirty="0"/>
              <a:t>• Demand  Forecast – economic</a:t>
            </a:r>
            <a:r>
              <a:rPr lang="en-US" b="0" baseline="0" dirty="0"/>
              <a:t> growth, historical trends, influencing events, changes in competitive position.</a:t>
            </a:r>
            <a:endParaRPr lang="en-US" b="0" dirty="0"/>
          </a:p>
          <a:p>
            <a:endParaRPr lang="en-US" b="0" dirty="0"/>
          </a:p>
          <a:p>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21</a:t>
            </a:fld>
            <a:endParaRPr lang="en-US" dirty="0"/>
          </a:p>
        </p:txBody>
      </p:sp>
    </p:spTree>
    <p:extLst>
      <p:ext uri="{BB962C8B-B14F-4D97-AF65-F5344CB8AC3E}">
        <p14:creationId xmlns:p14="http://schemas.microsoft.com/office/powerpoint/2010/main" val="1460022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Here’s a chart from the toolkit that outlines some sample factors to be considered as part of the Market</a:t>
            </a:r>
            <a:r>
              <a:rPr lang="en-US" b="0" baseline="0" dirty="0"/>
              <a:t> Dynamics </a:t>
            </a:r>
            <a:endParaRPr lang="en-US" b="0" dirty="0"/>
          </a:p>
          <a:p>
            <a:endParaRPr lang="en-US" b="0" dirty="0"/>
          </a:p>
          <a:p>
            <a:r>
              <a:rPr lang="en-US" b="0" dirty="0"/>
              <a:t>Market Dynamics – assessment of ongoing regional and global trends.</a:t>
            </a:r>
          </a:p>
          <a:p>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22</a:t>
            </a:fld>
            <a:endParaRPr lang="en-US" dirty="0"/>
          </a:p>
        </p:txBody>
      </p:sp>
    </p:spTree>
    <p:extLst>
      <p:ext uri="{BB962C8B-B14F-4D97-AF65-F5344CB8AC3E}">
        <p14:creationId xmlns:p14="http://schemas.microsoft.com/office/powerpoint/2010/main" val="1163750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 here’s another chart from the toolkit that describes</a:t>
            </a:r>
            <a:r>
              <a:rPr lang="en-US" b="0" baseline="0" dirty="0"/>
              <a:t> </a:t>
            </a:r>
            <a:r>
              <a:rPr lang="en-US" b="0" dirty="0"/>
              <a:t>some sample factors that can be used to assess</a:t>
            </a:r>
            <a:r>
              <a:rPr lang="en-US" b="0" baseline="0" dirty="0"/>
              <a:t> your competitive position. </a:t>
            </a:r>
            <a:endParaRPr lang="en-US" b="0" dirty="0"/>
          </a:p>
          <a:p>
            <a:endParaRPr lang="en-US" b="0" dirty="0"/>
          </a:p>
          <a:p>
            <a:r>
              <a:rPr lang="en-US" b="0" dirty="0"/>
              <a:t>Features, services, costs, financial strength, etc.</a:t>
            </a:r>
          </a:p>
          <a:p>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23</a:t>
            </a:fld>
            <a:endParaRPr lang="en-US" dirty="0"/>
          </a:p>
        </p:txBody>
      </p:sp>
    </p:spTree>
    <p:extLst>
      <p:ext uri="{BB962C8B-B14F-4D97-AF65-F5344CB8AC3E}">
        <p14:creationId xmlns:p14="http://schemas.microsoft.com/office/powerpoint/2010/main" val="1945105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analysis</a:t>
            </a:r>
            <a:r>
              <a:rPr lang="en-US" b="0" baseline="0" dirty="0"/>
              <a:t> of </a:t>
            </a:r>
            <a:r>
              <a:rPr lang="en-US" b="0" dirty="0"/>
              <a:t>demand and creation of a forecast (or a set of forecasts) serves to establish expected levels of project activity and allows you to estimate a range</a:t>
            </a:r>
            <a:r>
              <a:rPr lang="en-US" b="0" baseline="0" dirty="0"/>
              <a:t> of </a:t>
            </a:r>
            <a:r>
              <a:rPr lang="en-US" b="0" dirty="0"/>
              <a:t>anticipated revenues from the project. </a:t>
            </a:r>
          </a:p>
          <a:p>
            <a:endParaRPr lang="en-US" b="0" dirty="0"/>
          </a:p>
          <a:p>
            <a:r>
              <a:rPr lang="en-US" b="0" dirty="0"/>
              <a:t>The toolkit includes quite a bit of discussion about demand</a:t>
            </a:r>
            <a:r>
              <a:rPr lang="en-US" b="0" baseline="0" dirty="0"/>
              <a:t> forecasts and, similar to the capacity techniques in Appendix C, offers an appendix that provides insights into performing a demand forecast (Appendix D).</a:t>
            </a:r>
          </a:p>
          <a:p>
            <a:endParaRPr lang="en-US" b="0" baseline="0" dirty="0"/>
          </a:p>
          <a:p>
            <a:r>
              <a:rPr lang="en-US" b="0" baseline="0" dirty="0"/>
              <a:t>PRO TIP - I will note here that the toolkit </a:t>
            </a:r>
            <a:r>
              <a:rPr lang="en-US" b="0" dirty="0"/>
              <a:t>recommends</a:t>
            </a:r>
            <a:r>
              <a:rPr lang="en-US" b="0" baseline="0" dirty="0"/>
              <a:t> the use of </a:t>
            </a:r>
            <a:r>
              <a:rPr lang="en-US" b="0" dirty="0"/>
              <a:t>scenarios, based on alternative economic outlooks and different assumptions about fundamental driving factors, to develop a range of demand forecasts.</a:t>
            </a:r>
          </a:p>
        </p:txBody>
      </p:sp>
      <p:sp>
        <p:nvSpPr>
          <p:cNvPr id="4" name="Slide Number Placeholder 3"/>
          <p:cNvSpPr>
            <a:spLocks noGrp="1"/>
          </p:cNvSpPr>
          <p:nvPr>
            <p:ph type="sldNum" sz="quarter" idx="10"/>
          </p:nvPr>
        </p:nvSpPr>
        <p:spPr/>
        <p:txBody>
          <a:bodyPr/>
          <a:lstStyle/>
          <a:p>
            <a:fld id="{71B697BF-F6C5-42F3-96C2-29BEC4797614}" type="slidenum">
              <a:rPr lang="en-US" smtClean="0"/>
              <a:pPr/>
              <a:t>24</a:t>
            </a:fld>
            <a:endParaRPr lang="en-US" dirty="0"/>
          </a:p>
        </p:txBody>
      </p:sp>
    </p:spTree>
    <p:extLst>
      <p:ext uri="{BB962C8B-B14F-4D97-AF65-F5344CB8AC3E}">
        <p14:creationId xmlns:p14="http://schemas.microsoft.com/office/powerpoint/2010/main" val="412486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final step described in the toolkit for quantifying a potential project is the definition of Project Needs based on a Gap Analysis.</a:t>
            </a:r>
          </a:p>
          <a:p>
            <a:endParaRPr lang="en-US" b="0" dirty="0"/>
          </a:p>
          <a:p>
            <a:r>
              <a:rPr lang="en-US" b="0" dirty="0"/>
              <a:t>-READ SLIDE-</a:t>
            </a:r>
          </a:p>
          <a:p>
            <a:endParaRPr lang="en-US" b="0" dirty="0"/>
          </a:p>
          <a:p>
            <a:r>
              <a:rPr lang="en-US" b="0" dirty="0"/>
              <a:t>GAP</a:t>
            </a:r>
            <a:r>
              <a:rPr lang="en-US" b="0" baseline="0" dirty="0"/>
              <a:t> ANALYSIS</a:t>
            </a:r>
            <a:endParaRPr lang="en-US" b="0" dirty="0"/>
          </a:p>
          <a:p>
            <a:r>
              <a:rPr lang="en-US" b="0" dirty="0"/>
              <a:t>Quantify capacity gaps by comparing current capacity against the forecasted demand as appropriate. </a:t>
            </a:r>
          </a:p>
          <a:p>
            <a:endParaRPr lang="en-US" b="0" dirty="0"/>
          </a:p>
          <a:p>
            <a:r>
              <a:rPr lang="en-US" b="0" dirty="0"/>
              <a:t>You should also try to </a:t>
            </a:r>
            <a:r>
              <a:rPr lang="en-US" b="0" baseline="0" dirty="0"/>
              <a:t>quantify i</a:t>
            </a:r>
            <a:r>
              <a:rPr lang="en-US" b="0" dirty="0"/>
              <a:t>mpact gaps.  For example, this could</a:t>
            </a:r>
            <a:r>
              <a:rPr lang="en-US" b="0" baseline="0" dirty="0"/>
              <a:t> include impacts on </a:t>
            </a:r>
            <a:r>
              <a:rPr lang="en-US" b="0" dirty="0"/>
              <a:t>road congestion, air emissions, or worker safety.  </a:t>
            </a:r>
          </a:p>
          <a:p>
            <a:endParaRPr lang="en-US" b="0" dirty="0"/>
          </a:p>
          <a:p>
            <a:r>
              <a:rPr lang="en-US" b="0" dirty="0"/>
              <a:t>The port’s mission,</a:t>
            </a:r>
            <a:r>
              <a:rPr lang="en-US" b="0" baseline="0" dirty="0"/>
              <a:t> vision, and goals (actually all of the guiding elements defined in initiation) should be considered when assessing these gaps.</a:t>
            </a:r>
            <a:endParaRPr lang="en-US" b="0" dirty="0"/>
          </a:p>
          <a:p>
            <a:endParaRPr lang="en-US" b="0" dirty="0"/>
          </a:p>
          <a:p>
            <a:r>
              <a:rPr lang="en-US" b="0" dirty="0"/>
              <a:t>The quantified gaps can then be translated into Project Needs, which may include changes to infrastructure, equipment, operations (or all of the above) that will be needed to address the project drivers AND</a:t>
            </a:r>
            <a:r>
              <a:rPr lang="en-US" b="0" baseline="0" dirty="0"/>
              <a:t> close the identified gaps</a:t>
            </a:r>
            <a:r>
              <a:rPr lang="en-US" b="0" dirty="0"/>
              <a:t>. </a:t>
            </a:r>
          </a:p>
        </p:txBody>
      </p:sp>
      <p:sp>
        <p:nvSpPr>
          <p:cNvPr id="4" name="Slide Number Placeholder 3"/>
          <p:cNvSpPr>
            <a:spLocks noGrp="1"/>
          </p:cNvSpPr>
          <p:nvPr>
            <p:ph type="sldNum" sz="quarter" idx="10"/>
          </p:nvPr>
        </p:nvSpPr>
        <p:spPr/>
        <p:txBody>
          <a:bodyPr/>
          <a:lstStyle/>
          <a:p>
            <a:fld id="{71B697BF-F6C5-42F3-96C2-29BEC4797614}" type="slidenum">
              <a:rPr lang="en-US" smtClean="0"/>
              <a:pPr/>
              <a:t>25</a:t>
            </a:fld>
            <a:endParaRPr lang="en-US" dirty="0"/>
          </a:p>
        </p:txBody>
      </p:sp>
    </p:spTree>
    <p:extLst>
      <p:ext uri="{BB962C8B-B14F-4D97-AF65-F5344CB8AC3E}">
        <p14:creationId xmlns:p14="http://schemas.microsoft.com/office/powerpoint/2010/main" val="3484966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20:00</a:t>
            </a:r>
            <a:r>
              <a:rPr lang="en-US" b="0" baseline="0" dirty="0"/>
              <a:t> MINUTES</a:t>
            </a:r>
          </a:p>
          <a:p>
            <a:endParaRPr lang="en-US" b="0" baseline="0" dirty="0"/>
          </a:p>
          <a:p>
            <a:r>
              <a:rPr lang="en-US" b="0" dirty="0"/>
              <a:t>Once the existing conditions, projected demands, and project needs have been identified, you can then prepare your project alternatives. </a:t>
            </a:r>
          </a:p>
          <a:p>
            <a:endParaRPr lang="en-US" b="0" dirty="0"/>
          </a:p>
          <a:p>
            <a:r>
              <a:rPr lang="en-US" b="0" dirty="0"/>
              <a:t>The third phase of the process </a:t>
            </a:r>
            <a:r>
              <a:rPr lang="en-US" b="0" baseline="0" dirty="0"/>
              <a:t>described in the Planning Module is the Project Form phase.  Basically, this is the establishment of the context for your alternatives analysis and the:</a:t>
            </a:r>
          </a:p>
          <a:p>
            <a:pPr marL="173319" indent="-173319">
              <a:buFont typeface="Arial" panose="020B0604020202020204" pitchFamily="34" charset="0"/>
              <a:buChar char="•"/>
            </a:pPr>
            <a:r>
              <a:rPr lang="en-US" b="0" baseline="0" dirty="0"/>
              <a:t>Development;</a:t>
            </a:r>
          </a:p>
          <a:p>
            <a:pPr marL="173319" indent="-173319">
              <a:buFont typeface="Arial" panose="020B0604020202020204" pitchFamily="34" charset="0"/>
              <a:buChar char="•"/>
            </a:pPr>
            <a:r>
              <a:rPr lang="en-US" b="0" baseline="0" dirty="0"/>
              <a:t>Refinement; and </a:t>
            </a:r>
          </a:p>
          <a:p>
            <a:pPr marL="173319" indent="-173319">
              <a:buFont typeface="Arial" panose="020B0604020202020204" pitchFamily="34" charset="0"/>
              <a:buChar char="•"/>
            </a:pPr>
            <a:r>
              <a:rPr lang="en-US" b="0" baseline="0" dirty="0"/>
              <a:t>Assessment of those alternatives.</a:t>
            </a:r>
          </a:p>
          <a:p>
            <a:endParaRPr lang="en-US" b="0" baseline="0" dirty="0"/>
          </a:p>
          <a:p>
            <a:r>
              <a:rPr lang="en-US" b="0" baseline="0" dirty="0"/>
              <a:t>It’s critical that each alternative include a level of detail that supports comparison among all alternatives.  This level of detail will also assist later in the Feasibility stage of the project definition process.  Similarly, the outcomes of the analyses described in the Feasibility stage will feed back into this task.  So you’ll end up with iterative adjustments and refinements to the alternatives. </a:t>
            </a:r>
          </a:p>
          <a:p>
            <a:endParaRPr lang="en-US" b="0" baseline="0" dirty="0"/>
          </a:p>
          <a:p>
            <a:r>
              <a:rPr lang="en-US" b="0" baseline="0" dirty="0"/>
              <a:t>The ultimate goal of the Form phase is to identify a small number of highly refined and reasonable alternatives for further analysis and assessment of feasibility and costs.</a:t>
            </a:r>
          </a:p>
        </p:txBody>
      </p:sp>
      <p:sp>
        <p:nvSpPr>
          <p:cNvPr id="4" name="Slide Number Placeholder 3"/>
          <p:cNvSpPr>
            <a:spLocks noGrp="1"/>
          </p:cNvSpPr>
          <p:nvPr>
            <p:ph type="sldNum" sz="quarter" idx="10"/>
          </p:nvPr>
        </p:nvSpPr>
        <p:spPr/>
        <p:txBody>
          <a:bodyPr/>
          <a:lstStyle/>
          <a:p>
            <a:fld id="{71B697BF-F6C5-42F3-96C2-29BEC4797614}" type="slidenum">
              <a:rPr lang="en-US" smtClean="0"/>
              <a:pPr/>
              <a:t>26</a:t>
            </a:fld>
            <a:endParaRPr lang="en-US" dirty="0"/>
          </a:p>
        </p:txBody>
      </p:sp>
    </p:spTree>
    <p:extLst>
      <p:ext uri="{BB962C8B-B14F-4D97-AF65-F5344CB8AC3E}">
        <p14:creationId xmlns:p14="http://schemas.microsoft.com/office/powerpoint/2010/main" val="2347556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first step</a:t>
            </a:r>
            <a:r>
              <a:rPr lang="en-US" b="0" baseline="0" dirty="0"/>
              <a:t> of the </a:t>
            </a:r>
            <a:r>
              <a:rPr lang="en-US" b="0" dirty="0"/>
              <a:t>Form phase is to understand (and document) the context in which project alternatives will be considered. </a:t>
            </a:r>
          </a:p>
          <a:p>
            <a:endParaRPr lang="en-US" b="0" dirty="0"/>
          </a:p>
          <a:p>
            <a:r>
              <a:rPr lang="en-US" b="0" dirty="0"/>
              <a:t>The toolkit discusses Project Context as facilities and infrastructure, but I might suggest that you broaden that definition to include other factors like market dynamics and stakeholder attitudes.  Obviously,</a:t>
            </a:r>
            <a:r>
              <a:rPr lang="en-US" b="0" baseline="0" dirty="0"/>
              <a:t> project context will vary between ports and among all types of projects.</a:t>
            </a:r>
            <a:endParaRPr lang="en-US" b="0" dirty="0"/>
          </a:p>
          <a:p>
            <a:endParaRPr lang="en-US" b="0" dirty="0"/>
          </a:p>
          <a:p>
            <a:r>
              <a:rPr lang="en-US" b="0" dirty="0"/>
              <a:t>Basically, the goal is to document a range of opportunities and constraints for overall project formation.</a:t>
            </a:r>
            <a:r>
              <a:rPr lang="en-US" b="0" baseline="0" dirty="0"/>
              <a:t>  Then </a:t>
            </a:r>
            <a:r>
              <a:rPr lang="en-US" b="0" dirty="0"/>
              <a:t>use this information</a:t>
            </a:r>
            <a:r>
              <a:rPr lang="en-US" b="0" baseline="0" dirty="0"/>
              <a:t> to “calibrate” your consideration of all your alternatives</a:t>
            </a:r>
            <a:r>
              <a:rPr lang="en-US" b="0" dirty="0"/>
              <a:t>.  </a:t>
            </a:r>
          </a:p>
          <a:p>
            <a:endParaRPr lang="en-US" b="0" dirty="0"/>
          </a:p>
          <a:p>
            <a:r>
              <a:rPr lang="en-US" b="0" dirty="0"/>
              <a:t>But,</a:t>
            </a:r>
            <a:r>
              <a:rPr lang="en-US" b="0" baseline="0" dirty="0"/>
              <a:t> i</a:t>
            </a:r>
            <a:r>
              <a:rPr lang="en-US" b="0" dirty="0"/>
              <a:t>t’s important</a:t>
            </a:r>
            <a:r>
              <a:rPr lang="en-US" b="0" baseline="0" dirty="0"/>
              <a:t> to note that new </a:t>
            </a:r>
            <a:r>
              <a:rPr lang="en-US" b="0" dirty="0"/>
              <a:t>opportunities and constraints come up all</a:t>
            </a:r>
            <a:r>
              <a:rPr lang="en-US" b="0" baseline="0" dirty="0"/>
              <a:t> the time.  You should continue to be on the lookout for changes to the context of a project that might warrant re-assessment of your alternatives.</a:t>
            </a:r>
            <a:r>
              <a:rPr lang="en-US" b="0" dirty="0"/>
              <a:t> </a:t>
            </a:r>
          </a:p>
          <a:p>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27</a:t>
            </a:fld>
            <a:endParaRPr lang="en-US" dirty="0"/>
          </a:p>
        </p:txBody>
      </p:sp>
    </p:spTree>
    <p:extLst>
      <p:ext uri="{BB962C8B-B14F-4D97-AF65-F5344CB8AC3E}">
        <p14:creationId xmlns:p14="http://schemas.microsoft.com/office/powerpoint/2010/main" val="542274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major outcome of the Form phase is the development of multiple project alternatives. </a:t>
            </a:r>
          </a:p>
          <a:p>
            <a:endParaRPr lang="en-US" b="0" dirty="0"/>
          </a:p>
          <a:p>
            <a:r>
              <a:rPr lang="en-US" b="0" dirty="0"/>
              <a:t>Typically,</a:t>
            </a:r>
            <a:r>
              <a:rPr lang="en-US" b="0" baseline="0" dirty="0"/>
              <a:t> a </a:t>
            </a:r>
            <a:r>
              <a:rPr lang="en-US" b="0" dirty="0"/>
              <a:t>“No-Build” scenario</a:t>
            </a:r>
            <a:r>
              <a:rPr lang="en-US" b="0" baseline="0" dirty="0"/>
              <a:t> is the baseline from which you will build your other </a:t>
            </a:r>
            <a:r>
              <a:rPr lang="en-US" b="0" dirty="0"/>
              <a:t>alternatives.</a:t>
            </a:r>
          </a:p>
          <a:p>
            <a:endParaRPr lang="en-US" b="0" dirty="0"/>
          </a:p>
          <a:p>
            <a:r>
              <a:rPr lang="en-US" b="0" dirty="0"/>
              <a:t>The development</a:t>
            </a:r>
            <a:r>
              <a:rPr lang="en-US" b="0" baseline="0" dirty="0"/>
              <a:t> and consideration of alternatives will help you to avoid </a:t>
            </a:r>
            <a:r>
              <a:rPr lang="en-US" b="0" dirty="0"/>
              <a:t>“tunnel thinking”, and facilitate</a:t>
            </a:r>
            <a:r>
              <a:rPr lang="en-US" b="0" baseline="0" dirty="0"/>
              <a:t> a </a:t>
            </a:r>
            <a:r>
              <a:rPr lang="en-US" b="0" dirty="0"/>
              <a:t>rational assessment of the proposed</a:t>
            </a:r>
            <a:r>
              <a:rPr lang="en-US" b="0" baseline="0" dirty="0"/>
              <a:t> project.</a:t>
            </a:r>
            <a:endParaRPr lang="en-US" b="0" dirty="0"/>
          </a:p>
          <a:p>
            <a:endParaRPr lang="en-US" b="0" dirty="0"/>
          </a:p>
          <a:p>
            <a:r>
              <a:rPr lang="en-US" b="0" dirty="0"/>
              <a:t>In addition to the project needs identified in the Quantify phase, the</a:t>
            </a:r>
            <a:r>
              <a:rPr lang="en-US" b="0" baseline="0" dirty="0"/>
              <a:t> creation of your alternatives should include other public benefits and impacts such as </a:t>
            </a:r>
            <a:r>
              <a:rPr lang="en-US" b="0" dirty="0"/>
              <a:t>safety, sustainability, environmental impact, etc. as well as the community input from your</a:t>
            </a:r>
            <a:r>
              <a:rPr lang="en-US" b="0" baseline="0" dirty="0"/>
              <a:t> stakeholder engagement.</a:t>
            </a:r>
            <a:r>
              <a:rPr lang="en-US" b="0" dirty="0"/>
              <a:t> alternatives. </a:t>
            </a:r>
          </a:p>
          <a:p>
            <a:endParaRPr lang="en-US" b="0" dirty="0"/>
          </a:p>
          <a:p>
            <a:r>
              <a:rPr lang="en-US" b="0" dirty="0"/>
              <a:t>PRO TIP - I think the toolkit says that for those projects involving Federal action, NEPA will require multiple alternatives with public engagement occurring prior to settling on a final alternative.  I just want to add that</a:t>
            </a:r>
            <a:r>
              <a:rPr lang="en-US" b="0" baseline="0" dirty="0"/>
              <a:t> the public engagement and settling of a final alternative (under NEPA) needs to take place WITH Federal involvement.  One of the first phases of the NEPA process is the alternatives assessment, and it’s problematic when the preferred alternative has already been identified prior to Federal engagement.</a:t>
            </a:r>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28</a:t>
            </a:fld>
            <a:endParaRPr lang="en-US" dirty="0"/>
          </a:p>
        </p:txBody>
      </p:sp>
    </p:spTree>
    <p:extLst>
      <p:ext uri="{BB962C8B-B14F-4D97-AF65-F5344CB8AC3E}">
        <p14:creationId xmlns:p14="http://schemas.microsoft.com/office/powerpoint/2010/main" val="2554519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Alternatives</a:t>
            </a:r>
            <a:r>
              <a:rPr lang="en-US" b="0" baseline="0" dirty="0"/>
              <a:t> Assessment is an important component of the Alternatives Development phase of forming a viable project:</a:t>
            </a:r>
          </a:p>
          <a:p>
            <a:endParaRPr lang="en-US" b="0" baseline="0" dirty="0"/>
          </a:p>
          <a:p>
            <a:r>
              <a:rPr lang="en-US" b="0" baseline="0" dirty="0"/>
              <a:t>The toolkit describes a three-step approach to assessing your project alternatives:</a:t>
            </a:r>
          </a:p>
          <a:p>
            <a:endParaRPr lang="en-US" b="0" baseline="0" dirty="0"/>
          </a:p>
          <a:p>
            <a:r>
              <a:rPr lang="en-US" b="0" baseline="0" dirty="0"/>
              <a:t>1) </a:t>
            </a:r>
            <a:r>
              <a:rPr lang="en-US" b="0" dirty="0"/>
              <a:t>Examination - Understanding, at a high level, the physical and institutional elements of each alternative, and how those elements relate to existing conditions and to elements in other alternatives.</a:t>
            </a:r>
          </a:p>
          <a:p>
            <a:endParaRPr lang="en-US" b="0" dirty="0"/>
          </a:p>
          <a:p>
            <a:r>
              <a:rPr lang="en-US" b="0" dirty="0"/>
              <a:t>2) Winnowing - Eliminating alternatives that do not sufficiently align with project goals and objectives, such as providing inadequate capacity or having the potential to generate unacceptable impacts.</a:t>
            </a:r>
          </a:p>
          <a:p>
            <a:endParaRPr lang="en-US" b="0" dirty="0"/>
          </a:p>
          <a:p>
            <a:r>
              <a:rPr lang="en-US" b="0" dirty="0"/>
              <a:t>3) Extending - Identifying new alternatives that should be considered or alterations to proposed project alternatives that might provide a better balance of performance capabilities and impacts.</a:t>
            </a:r>
          </a:p>
          <a:p>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29</a:t>
            </a:fld>
            <a:endParaRPr lang="en-US" dirty="0"/>
          </a:p>
        </p:txBody>
      </p:sp>
    </p:spTree>
    <p:extLst>
      <p:ext uri="{BB962C8B-B14F-4D97-AF65-F5344CB8AC3E}">
        <p14:creationId xmlns:p14="http://schemas.microsoft.com/office/powerpoint/2010/main" val="378486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 how does MARAD </a:t>
            </a:r>
            <a:r>
              <a:rPr lang="en-US" b="0" baseline="0" dirty="0"/>
              <a:t>help ports be successful?  </a:t>
            </a:r>
          </a:p>
          <a:p>
            <a:endParaRPr lang="en-US" b="0" baseline="0" dirty="0"/>
          </a:p>
          <a:p>
            <a:r>
              <a:rPr lang="en-US" b="0" baseline="0" dirty="0"/>
              <a:t>Technical assistance is one way.  MARAD has developed technical assistance tools that are based on expertise obtained through outreach efforts with the maritime industry and stakeholders like you.</a:t>
            </a:r>
          </a:p>
          <a:p>
            <a:endParaRPr lang="en-US" b="0" baseline="0" dirty="0"/>
          </a:p>
          <a:p>
            <a:r>
              <a:rPr lang="en-US" b="0" dirty="0"/>
              <a:t>The Port Planning and Investment Toolkit</a:t>
            </a:r>
            <a:r>
              <a:rPr lang="en-US" b="0" baseline="0" dirty="0"/>
              <a:t> </a:t>
            </a:r>
            <a:r>
              <a:rPr lang="en-US" b="0" dirty="0"/>
              <a:t>is our</a:t>
            </a:r>
            <a:r>
              <a:rPr lang="en-US" b="0" baseline="0" dirty="0"/>
              <a:t> primary technical resource.  </a:t>
            </a:r>
            <a:r>
              <a:rPr lang="en-US" b="0" dirty="0"/>
              <a:t>We understand all ports are</a:t>
            </a:r>
            <a:r>
              <a:rPr lang="en-US" b="0" baseline="0" dirty="0"/>
              <a:t> not alike, and the tools and techniques described in the toolkit can be used at varying levels of intensity by all types of ports.</a:t>
            </a:r>
            <a:endParaRPr lang="en-US" b="0" dirty="0"/>
          </a:p>
          <a:p>
            <a:endParaRPr lang="en-US" b="0" dirty="0"/>
          </a:p>
          <a:p>
            <a:r>
              <a:rPr lang="en-US" b="0" dirty="0"/>
              <a:t>The toolkit is a joint initiative w/ the port and maritime sectors with</a:t>
            </a:r>
            <a:r>
              <a:rPr lang="en-US" b="0" baseline="0" dirty="0"/>
              <a:t> considerable assistance from the </a:t>
            </a:r>
            <a:r>
              <a:rPr lang="en-US" b="0" dirty="0"/>
              <a:t>American Association of Port Authorities.  MARAD</a:t>
            </a:r>
            <a:r>
              <a:rPr lang="en-US" b="0" baseline="0" dirty="0"/>
              <a:t> </a:t>
            </a:r>
            <a:r>
              <a:rPr lang="en-US" b="0" dirty="0"/>
              <a:t>will continue to work with industry partners to develop new modules and update existing modules.</a:t>
            </a:r>
            <a:r>
              <a:rPr lang="en-US" b="0" baseline="0" dirty="0"/>
              <a:t>  (ITS module, Marine Highway Module).</a:t>
            </a:r>
          </a:p>
          <a:p>
            <a:endParaRPr lang="en-US" b="0" baseline="0" dirty="0"/>
          </a:p>
          <a:p>
            <a:r>
              <a:rPr lang="en-US" b="0" baseline="0" dirty="0"/>
              <a:t>-READ SLIDE BULLETS and “help ports obtain funding” whether it be public or private.  The toolkit is hosted on AAPA’s website and we hope to get it back on our MARAD website soon.</a:t>
            </a:r>
          </a:p>
          <a:p>
            <a:endParaRPr lang="en-US" b="0" dirty="0"/>
          </a:p>
          <a:p>
            <a:r>
              <a:rPr lang="en-US" b="0" dirty="0"/>
              <a:t>I’d also want to be clear that the AAPA did a lot of the heavy lifting to create the toolkit and we appreciate their work</a:t>
            </a:r>
            <a:r>
              <a:rPr lang="en-US" b="0" baseline="0" dirty="0"/>
              <a:t> and continued assistance</a:t>
            </a:r>
            <a:r>
              <a:rPr lang="en-US" b="0" dirty="0"/>
              <a:t>.  AAPA engaged a lot of ports (27,</a:t>
            </a:r>
            <a:r>
              <a:rPr lang="en-US" b="0" baseline="0" dirty="0"/>
              <a:t> I think) </a:t>
            </a:r>
            <a:r>
              <a:rPr lang="en-US" b="0" dirty="0"/>
              <a:t>and port professionals (including PPM candidates) to help MARAD develop this toolkit.  In the PNW, I believe the ports of Portland and Coos Bay provided input.  We’re</a:t>
            </a:r>
            <a:r>
              <a:rPr lang="en-US" b="0" baseline="0" dirty="0"/>
              <a:t> </a:t>
            </a:r>
            <a:r>
              <a:rPr lang="en-US" b="0" dirty="0"/>
              <a:t>grateful for their</a:t>
            </a:r>
            <a:r>
              <a:rPr lang="en-US" b="0" baseline="0" dirty="0"/>
              <a:t> </a:t>
            </a:r>
            <a:r>
              <a:rPr lang="en-US" b="0" dirty="0"/>
              <a:t>assistance in sharing important information about their specific port development strategies and activities.</a:t>
            </a:r>
          </a:p>
          <a:p>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3</a:t>
            </a:fld>
            <a:endParaRPr lang="en-US" dirty="0"/>
          </a:p>
        </p:txBody>
      </p:sp>
    </p:spTree>
    <p:extLst>
      <p:ext uri="{BB962C8B-B14F-4D97-AF65-F5344CB8AC3E}">
        <p14:creationId xmlns:p14="http://schemas.microsoft.com/office/powerpoint/2010/main" val="3668560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Finally,</a:t>
            </a:r>
            <a:r>
              <a:rPr lang="en-US" b="0" baseline="0" dirty="0"/>
              <a:t> there is the process of refining your alternatives.  As you can see from this toolkit graphic,  the refinement of alternatives includes the transition into the Feasibility phase of project development.</a:t>
            </a:r>
          </a:p>
          <a:p>
            <a:endParaRPr lang="en-US" b="0" baseline="0" dirty="0"/>
          </a:p>
          <a:p>
            <a:r>
              <a:rPr lang="en-US" b="0" baseline="0" dirty="0"/>
              <a:t>The alternatives refinement stage includes a lot of “miscellaneous but important” set of considerations that could have major impacts on your budget or timeline if you don’t consider them in your planning effort.</a:t>
            </a:r>
          </a:p>
          <a:p>
            <a:endParaRPr lang="en-US" b="0" baseline="0" dirty="0"/>
          </a:p>
          <a:p>
            <a:r>
              <a:rPr lang="en-US" b="0" baseline="0" dirty="0"/>
              <a:t>These “refinement” factors include:</a:t>
            </a:r>
          </a:p>
          <a:p>
            <a:endParaRPr lang="en-US" b="0" baseline="0" dirty="0"/>
          </a:p>
          <a:p>
            <a:r>
              <a:rPr lang="en-US" b="0" dirty="0"/>
              <a:t>PHASING - Phasing of your project</a:t>
            </a:r>
            <a:r>
              <a:rPr lang="en-US" b="0" baseline="0" dirty="0"/>
              <a:t> may be necessary to minimize impacts on existing facilities and operations.  The last thing you want is for existing business to be lost.</a:t>
            </a:r>
          </a:p>
          <a:p>
            <a:endParaRPr lang="en-US" b="0" dirty="0"/>
          </a:p>
          <a:p>
            <a:r>
              <a:rPr lang="en-US" b="0" dirty="0"/>
              <a:t>TIMING – The timing of improvements should also</a:t>
            </a:r>
            <a:r>
              <a:rPr lang="en-US" b="0" baseline="0" dirty="0"/>
              <a:t> be </a:t>
            </a:r>
            <a:r>
              <a:rPr lang="en-US" b="0" dirty="0"/>
              <a:t>considered.  The toolkit mentions this in the context</a:t>
            </a:r>
            <a:r>
              <a:rPr lang="en-US" b="0" baseline="0" dirty="0"/>
              <a:t> of both </a:t>
            </a:r>
            <a:r>
              <a:rPr lang="en-US" b="0" dirty="0"/>
              <a:t>market forecasts (busy season) and funding availability. </a:t>
            </a:r>
          </a:p>
          <a:p>
            <a:endParaRPr lang="en-US" b="0" dirty="0"/>
          </a:p>
          <a:p>
            <a:r>
              <a:rPr lang="en-US" b="0" dirty="0"/>
              <a:t>DETAILS – Details</a:t>
            </a:r>
            <a:r>
              <a:rPr lang="en-US" b="0" baseline="0" dirty="0"/>
              <a:t> that seem minor can have tremendous impacts.  Stakeholder engagement is very, very good at revealing details that could have a major impact.  Use your outreach to flesh out an “inventory” of details for consideration with appropriate experts.  </a:t>
            </a:r>
          </a:p>
          <a:p>
            <a:endParaRPr lang="en-US" b="0" baseline="0" dirty="0"/>
          </a:p>
          <a:p>
            <a:r>
              <a:rPr lang="en-US" b="0" baseline="0" dirty="0"/>
              <a:t>PRO TIP - I’m from Florida and </a:t>
            </a:r>
            <a:r>
              <a:rPr lang="en-US" b="0" baseline="0" dirty="0" err="1"/>
              <a:t>stormwater</a:t>
            </a:r>
            <a:r>
              <a:rPr lang="en-US" b="0" baseline="0" dirty="0"/>
              <a:t> management was consistently an issue soon after new standards were adopted.  The requirement in Florida was for </a:t>
            </a:r>
            <a:r>
              <a:rPr lang="en-US" b="0" baseline="0" dirty="0" err="1"/>
              <a:t>stormwater</a:t>
            </a:r>
            <a:r>
              <a:rPr lang="en-US" b="0" baseline="0" dirty="0"/>
              <a:t> NOT to flow into the water, it had to be directed back from a pier or bulkhead for retention or detention.  Similar details include electrical requirements (cold ironing?)</a:t>
            </a:r>
            <a:r>
              <a:rPr lang="en-US" b="0" dirty="0"/>
              <a:t>, security considerations (port</a:t>
            </a:r>
            <a:r>
              <a:rPr lang="en-US" b="0" baseline="0" dirty="0"/>
              <a:t> and facility security plans)</a:t>
            </a:r>
            <a:r>
              <a:rPr lang="en-US" b="0" dirty="0"/>
              <a:t>,</a:t>
            </a:r>
            <a:r>
              <a:rPr lang="en-US" b="0" baseline="0" dirty="0"/>
              <a:t> lighting, etc.  </a:t>
            </a:r>
            <a:endParaRPr lang="en-US" b="0" dirty="0"/>
          </a:p>
          <a:p>
            <a:endParaRPr lang="en-US" b="0" dirty="0"/>
          </a:p>
          <a:p>
            <a:r>
              <a:rPr lang="en-US" b="0" dirty="0"/>
              <a:t>COSTS – </a:t>
            </a:r>
            <a:r>
              <a:rPr lang="en-US" b="0" baseline="0" dirty="0"/>
              <a:t>The toolkit recommends that you develop individual costs and schedules for each timed phase of the overall project as opposed to just a laundry list of specs and tasks with a total at the bottom.  Breaking out the costs and schedules provides an opportunity to adjust the plans to better fit your needs and minimize negative impacts.   I should also mention that if you plan to use Federal funds toward a project, then that is going to increase your costs.  An example of this is the </a:t>
            </a:r>
            <a:r>
              <a:rPr lang="en-US" b="0" dirty="0"/>
              <a:t>Buy America requirements that will</a:t>
            </a:r>
            <a:r>
              <a:rPr lang="en-US" b="0" baseline="0" dirty="0"/>
              <a:t> likely result in increased costs for items like steel and equipment</a:t>
            </a:r>
            <a:r>
              <a:rPr lang="en-US" b="0" dirty="0"/>
              <a:t>. Breaking</a:t>
            </a:r>
            <a:r>
              <a:rPr lang="en-US" b="0" baseline="0" dirty="0"/>
              <a:t> out your costs and activities also allows for easier segmentation of your project if Federal funds are awarded in less than the requested amount.</a:t>
            </a:r>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30</a:t>
            </a:fld>
            <a:endParaRPr lang="en-US" dirty="0"/>
          </a:p>
        </p:txBody>
      </p:sp>
    </p:spTree>
    <p:extLst>
      <p:ext uri="{BB962C8B-B14F-4D97-AF65-F5344CB8AC3E}">
        <p14:creationId xmlns:p14="http://schemas.microsoft.com/office/powerpoint/2010/main" val="1528195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pPr fontAlgn="base"/>
            <a:r>
              <a:rPr lang="en-US" dirty="0">
                <a:latin typeface="Times New Roman" panose="02020603050405020304" pitchFamily="18" charset="0"/>
                <a:cs typeface="Times New Roman" panose="02020603050405020304" pitchFamily="18" charset="0"/>
              </a:rPr>
              <a:t>25:00 MINUTES</a:t>
            </a:r>
          </a:p>
          <a:p>
            <a:pPr fontAlgn="base"/>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That’s all I have.  I’d just</a:t>
            </a:r>
            <a:r>
              <a:rPr lang="en-US" baseline="0" dirty="0">
                <a:latin typeface="Times New Roman" panose="02020603050405020304" pitchFamily="18" charset="0"/>
                <a:cs typeface="Times New Roman" panose="02020603050405020304" pitchFamily="18" charset="0"/>
              </a:rPr>
              <a:t> like to encourage you to download the Port Planning and Investment Toolkit from the AAPA website.  In addition to the Planning module we discussed today, it has a lot of other useful and interesting content, including some case studies.</a:t>
            </a:r>
          </a:p>
          <a:p>
            <a:pPr fontAlgn="base"/>
            <a:endParaRPr lang="en-US" baseline="0" dirty="0">
              <a:latin typeface="Times New Roman" panose="02020603050405020304" pitchFamily="18" charset="0"/>
              <a:cs typeface="Times New Roman" panose="02020603050405020304" pitchFamily="18" charset="0"/>
            </a:endParaRPr>
          </a:p>
          <a:p>
            <a:pPr fontAlgn="base"/>
            <a:r>
              <a:rPr lang="en-US" baseline="0" dirty="0">
                <a:latin typeface="Times New Roman" panose="02020603050405020304" pitchFamily="18" charset="0"/>
                <a:cs typeface="Times New Roman" panose="02020603050405020304" pitchFamily="18" charset="0"/>
              </a:rPr>
              <a:t>I’m happy to answer any questions you may have.</a:t>
            </a:r>
          </a:p>
          <a:p>
            <a:pPr fontAlgn="base"/>
            <a:endParaRPr lang="en-US" baseline="0" dirty="0">
              <a:latin typeface="Times New Roman" panose="02020603050405020304" pitchFamily="18" charset="0"/>
              <a:cs typeface="Times New Roman" panose="02020603050405020304" pitchFamily="18" charset="0"/>
            </a:endParaRPr>
          </a:p>
          <a:p>
            <a:pPr fontAlgn="base"/>
            <a:endParaRPr lang="en-US" dirty="0">
              <a:latin typeface="Times New Roman" panose="02020603050405020304" pitchFamily="18" charset="0"/>
              <a:cs typeface="Times New Roman" panose="02020603050405020304" pitchFamily="18" charset="0"/>
            </a:endParaRPr>
          </a:p>
          <a:p>
            <a:pPr fontAlgn="base"/>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altLang="en-US" dirty="0"/>
          </a:p>
        </p:txBody>
      </p:sp>
    </p:spTree>
    <p:extLst>
      <p:ext uri="{BB962C8B-B14F-4D97-AF65-F5344CB8AC3E}">
        <p14:creationId xmlns:p14="http://schemas.microsoft.com/office/powerpoint/2010/main" val="342444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core modules are Planning – Feasibility – and Financing.  Kirk Claussen from our office spoke w/ you on July 28 about the Financing module.</a:t>
            </a:r>
          </a:p>
          <a:p>
            <a:endParaRPr lang="en-US" b="0" baseline="0" dirty="0"/>
          </a:p>
          <a:p>
            <a:r>
              <a:rPr lang="en-US" b="0" dirty="0"/>
              <a:t>I pulled this graphic from</a:t>
            </a:r>
            <a:r>
              <a:rPr lang="en-US" b="0" baseline="0" dirty="0"/>
              <a:t> the Introduction and User’s Guide segment of the toolkit because it clearly shows how the 3 primary modules of the toolkit are structured and how they all relate to each other.  As you digest the techniques described in the toolkit, you’ll find there is a continuing theme of feedback between each of the project development stages.  </a:t>
            </a:r>
          </a:p>
          <a:p>
            <a:endParaRPr lang="en-US" b="0" baseline="0" dirty="0"/>
          </a:p>
          <a:p>
            <a:r>
              <a:rPr lang="en-US" b="0" baseline="0" dirty="0"/>
              <a:t>I think the AAPA did a great job reflecting what they learned from ports about how any planning process needs to be iterative and capable of adjusting to changes in the context of a project.</a:t>
            </a:r>
          </a:p>
          <a:p>
            <a:endParaRPr lang="en-US" b="0" baseline="0" dirty="0"/>
          </a:p>
          <a:p>
            <a:r>
              <a:rPr lang="en-US" b="0" baseline="0" dirty="0"/>
              <a:t>Today I’m going to review the Planning Module, but perhaps we can review the Feasibility Module at a later date.</a:t>
            </a:r>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4</a:t>
            </a:fld>
            <a:endParaRPr lang="en-US" dirty="0"/>
          </a:p>
        </p:txBody>
      </p:sp>
    </p:spTree>
    <p:extLst>
      <p:ext uri="{BB962C8B-B14F-4D97-AF65-F5344CB8AC3E}">
        <p14:creationId xmlns:p14="http://schemas.microsoft.com/office/powerpoint/2010/main" val="89310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Before we move on, I just want to acknowledge (as does the toolkit) that a “build it and they will come strategy has little likelihood of success.”  </a:t>
            </a:r>
          </a:p>
          <a:p>
            <a:endParaRPr lang="en-US" b="0" baseline="0" dirty="0"/>
          </a:p>
          <a:p>
            <a:r>
              <a:rPr lang="en-US" b="0" baseline="0" dirty="0"/>
              <a:t>This is a statement that bears repeating and it sets a baseline for this presentation. </a:t>
            </a:r>
          </a:p>
          <a:p>
            <a:endParaRPr lang="en-US" b="0" baseline="0" dirty="0"/>
          </a:p>
          <a:p>
            <a:r>
              <a:rPr lang="en-US" b="0" baseline="0" dirty="0"/>
              <a:t>5:00 at end of this slide.</a:t>
            </a:r>
          </a:p>
          <a:p>
            <a:endParaRPr lang="en-US" b="0" baseline="0" dirty="0"/>
          </a:p>
          <a:p>
            <a:r>
              <a:rPr lang="en-US" b="0" baseline="0" dirty="0"/>
              <a:t>In all honesty, I’ve participated in “build it and they will come” projects and the results were…lackluster.  These types of “ad-hoc” projects are usually based more on opportunities for FUNDING (a “good deal” on equipment or a “great offer” from a development partner) rather than a methodical and sound STRATEGICALLY DRIVEN DECISION MAKING PROCESS.</a:t>
            </a:r>
          </a:p>
          <a:p>
            <a:endParaRPr lang="en-US" b="0" baseline="0" dirty="0"/>
          </a:p>
          <a:p>
            <a:r>
              <a:rPr lang="en-US" b="0" baseline="0" dirty="0"/>
              <a:t>PRO TIP - We see this all the time in Federal grant applications.  A grant NOFO includes specific evaluation criteria, so an applicant submits an application that acknowledges, but fails to SUBSTANTIVELY address those criteria.  I’ll tell you right now that “build it and they will come” applications for Federal Assistance stand little chance of receiving a grant award.  The level of competition is just too high.</a:t>
            </a:r>
          </a:p>
          <a:p>
            <a:endParaRPr lang="en-US" b="0" baseline="0" dirty="0"/>
          </a:p>
          <a:p>
            <a:r>
              <a:rPr lang="en-US" b="0" baseline="0" dirty="0"/>
              <a:t>BUT…the practices outlined in the toolkit’s Planning Module can help you make </a:t>
            </a:r>
            <a:r>
              <a:rPr lang="en-US" b="1" baseline="0" dirty="0"/>
              <a:t>strategically driven decisions </a:t>
            </a:r>
            <a:r>
              <a:rPr lang="en-US" b="0" baseline="0" dirty="0"/>
              <a:t>that will help you prepare better grant applications AND better support other types of investment decisions.</a:t>
            </a:r>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5</a:t>
            </a:fld>
            <a:endParaRPr lang="en-US" dirty="0"/>
          </a:p>
        </p:txBody>
      </p:sp>
    </p:spTree>
    <p:extLst>
      <p:ext uri="{BB962C8B-B14F-4D97-AF65-F5344CB8AC3E}">
        <p14:creationId xmlns:p14="http://schemas.microsoft.com/office/powerpoint/2010/main" val="230706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chart from the toolkit describes the primary planning phases described in</a:t>
            </a:r>
            <a:r>
              <a:rPr lang="en-US" b="0" baseline="0" dirty="0"/>
              <a:t> detail in the Planning Module.  They include:</a:t>
            </a:r>
            <a:endParaRPr lang="en-US" b="0" dirty="0"/>
          </a:p>
          <a:p>
            <a:pPr marL="231092" indent="-231092">
              <a:buFont typeface="+mj-lt"/>
              <a:buAutoNum type="arabicPeriod"/>
            </a:pPr>
            <a:r>
              <a:rPr lang="en-US" b="0" dirty="0"/>
              <a:t>Initiate – the planning process;</a:t>
            </a:r>
          </a:p>
          <a:p>
            <a:pPr marL="231092" indent="-231092">
              <a:buFont typeface="+mj-lt"/>
              <a:buAutoNum type="arabicPeriod"/>
            </a:pPr>
            <a:r>
              <a:rPr lang="en-US" b="0" dirty="0"/>
              <a:t>Quantify –</a:t>
            </a:r>
            <a:r>
              <a:rPr lang="en-US" b="0" baseline="0" dirty="0"/>
              <a:t> the </a:t>
            </a:r>
            <a:r>
              <a:rPr lang="en-US" b="0" dirty="0"/>
              <a:t>conditions, </a:t>
            </a:r>
            <a:r>
              <a:rPr lang="en-US" b="0" baseline="0" dirty="0"/>
              <a:t>drivers, and needs; and </a:t>
            </a:r>
            <a:endParaRPr lang="en-US" b="0" dirty="0"/>
          </a:p>
          <a:p>
            <a:pPr marL="231092" indent="-231092">
              <a:buFont typeface="+mj-lt"/>
              <a:buAutoNum type="arabicPeriod"/>
            </a:pPr>
            <a:r>
              <a:rPr lang="en-US" b="0" dirty="0"/>
              <a:t>Form – the project context and alternatives. </a:t>
            </a:r>
          </a:p>
          <a:p>
            <a:endParaRPr lang="en-US" b="0" dirty="0"/>
          </a:p>
          <a:p>
            <a:r>
              <a:rPr lang="en-US" b="0" dirty="0"/>
              <a:t>This general approach can be refined and customized,</a:t>
            </a:r>
            <a:r>
              <a:rPr lang="en-US" b="0" baseline="0" dirty="0"/>
              <a:t> as appropriate, by individual ports to reflect local conditions, opportunities, and project </a:t>
            </a:r>
            <a:r>
              <a:rPr lang="en-US" b="0" dirty="0"/>
              <a:t>specific requirements.  The goal of the process remains the same</a:t>
            </a:r>
            <a:r>
              <a:rPr lang="en-US" b="0" baseline="0" dirty="0"/>
              <a:t> - i</a:t>
            </a:r>
            <a:r>
              <a:rPr lang="en-US" b="0" dirty="0"/>
              <a:t>dentify solutions that are practical and viable.</a:t>
            </a:r>
          </a:p>
          <a:p>
            <a:endParaRPr lang="en-US" b="0" dirty="0"/>
          </a:p>
          <a:p>
            <a:r>
              <a:rPr lang="en-US" b="0" dirty="0"/>
              <a:t>PRO TIP – Again,</a:t>
            </a:r>
            <a:r>
              <a:rPr lang="en-US" b="0" baseline="0" dirty="0"/>
              <a:t> you’ll see the “feedback loop” with the </a:t>
            </a:r>
            <a:r>
              <a:rPr lang="en-US" b="0" dirty="0"/>
              <a:t>Feasibility phase</a:t>
            </a:r>
            <a:r>
              <a:rPr lang="en-US" b="0" baseline="0" dirty="0"/>
              <a:t> noted on the right side of the graphic.  Conditions change, and your planning needs to be structured in such a way to accommodate changes in assumptions that may arise during the project’s development.  </a:t>
            </a:r>
          </a:p>
          <a:p>
            <a:endParaRPr lang="en-US" b="0" baseline="0" dirty="0"/>
          </a:p>
          <a:p>
            <a:r>
              <a:rPr lang="en-US" b="0" baseline="0" dirty="0"/>
              <a:t>As I said, the processes described throughout the toolkit do a very good job of relating all of these elements to each other.   </a:t>
            </a:r>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6</a:t>
            </a:fld>
            <a:endParaRPr lang="en-US" dirty="0"/>
          </a:p>
        </p:txBody>
      </p:sp>
    </p:spTree>
    <p:extLst>
      <p:ext uri="{BB962C8B-B14F-4D97-AF65-F5344CB8AC3E}">
        <p14:creationId xmlns:p14="http://schemas.microsoft.com/office/powerpoint/2010/main" val="419528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Project Initiation phase involves developing a thorough understanding of the objectives guiding the effort, as well as stakeholder perspectives that may affect the specifics of a potential project’s direction.  So the first step discussed in the Planning Module is kickoff meetings and the toolkit gives a good overview of what, at a minimum, your objectives should be at this stage of the initiation phase.</a:t>
            </a:r>
          </a:p>
          <a:p>
            <a:endParaRPr lang="en-US" b="0" baseline="0" dirty="0"/>
          </a:p>
          <a:p>
            <a:r>
              <a:rPr lang="en-US" b="0" baseline="0" dirty="0"/>
              <a:t>-READ SLIDE-</a:t>
            </a:r>
          </a:p>
          <a:p>
            <a:endParaRPr lang="en-US" b="0" baseline="0" dirty="0"/>
          </a:p>
          <a:p>
            <a:r>
              <a:rPr lang="en-US" b="0" baseline="0" dirty="0"/>
              <a:t>PRO TIP  - Note that this effort does not typically include EXTERNAL stakeholders, unless there is a particular need or perspective that they can address.</a:t>
            </a:r>
          </a:p>
          <a:p>
            <a:endParaRPr lang="en-US" b="0" dirty="0"/>
          </a:p>
          <a:p>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7</a:t>
            </a:fld>
            <a:endParaRPr lang="en-US" dirty="0"/>
          </a:p>
        </p:txBody>
      </p:sp>
    </p:spTree>
    <p:extLst>
      <p:ext uri="{BB962C8B-B14F-4D97-AF65-F5344CB8AC3E}">
        <p14:creationId xmlns:p14="http://schemas.microsoft.com/office/powerpoint/2010/main" val="3916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8:00 to the end of this slide</a:t>
            </a:r>
          </a:p>
          <a:p>
            <a:endParaRPr lang="en-US" b="0" dirty="0"/>
          </a:p>
          <a:p>
            <a:r>
              <a:rPr lang="en-US" b="0" dirty="0"/>
              <a:t>The</a:t>
            </a:r>
            <a:r>
              <a:rPr lang="en-US" b="0" baseline="0" dirty="0"/>
              <a:t> kickoff stage should, ultimately, generate a set of “guiding elements” that will be used throughout the planning process.  Here’s a graphic from the toolkit that describes these principles.</a:t>
            </a:r>
          </a:p>
          <a:p>
            <a:endParaRPr lang="en-US" b="0" baseline="0" dirty="0"/>
          </a:p>
          <a:p>
            <a:r>
              <a:rPr lang="en-US" b="0" baseline="0" dirty="0"/>
              <a:t>-READ SLIDE EXAMPLES OF GUIDING ELEMENTS-</a:t>
            </a:r>
          </a:p>
          <a:p>
            <a:endParaRPr lang="en-US" b="0" baseline="0" dirty="0"/>
          </a:p>
          <a:p>
            <a:r>
              <a:rPr lang="en-US" b="0" baseline="0" dirty="0"/>
              <a:t>Basically, these elements or statements, should reflect a thorough consideration of how a particular project relates to existing port policies, priorities, and relationships.  The guiding elements should capture those important and unique aspects of your port as they might relate to a proposed project.  </a:t>
            </a:r>
          </a:p>
          <a:p>
            <a:endParaRPr lang="en-US" b="0" baseline="0" dirty="0"/>
          </a:p>
          <a:p>
            <a:r>
              <a:rPr lang="en-US" b="0" baseline="0" dirty="0"/>
              <a:t>The policy and guiding elements provide a basis for:</a:t>
            </a:r>
          </a:p>
          <a:p>
            <a:pPr marL="173319" indent="-173319">
              <a:buFont typeface="Arial" panose="020B0604020202020204" pitchFamily="34" charset="0"/>
              <a:buChar char="•"/>
            </a:pPr>
            <a:r>
              <a:rPr lang="en-US" b="0" dirty="0"/>
              <a:t>Developing new project elements:</a:t>
            </a:r>
          </a:p>
          <a:p>
            <a:pPr marL="173319" indent="-173319">
              <a:buFont typeface="Arial" panose="020B0604020202020204" pitchFamily="34" charset="0"/>
              <a:buChar char="•"/>
            </a:pPr>
            <a:r>
              <a:rPr lang="en-US" b="0" dirty="0"/>
              <a:t>Prioritizing competing elements: and </a:t>
            </a:r>
          </a:p>
          <a:p>
            <a:pPr marL="173319" indent="-173319">
              <a:buFont typeface="Arial" panose="020B0604020202020204" pitchFamily="34" charset="0"/>
              <a:buChar char="•"/>
            </a:pPr>
            <a:r>
              <a:rPr lang="en-US" b="0" dirty="0"/>
              <a:t>Comparing and contrasting alternatives as the project proceeds. </a:t>
            </a:r>
          </a:p>
          <a:p>
            <a:endParaRPr lang="en-US" b="0" dirty="0"/>
          </a:p>
          <a:p>
            <a:r>
              <a:rPr lang="en-US" b="0" dirty="0"/>
              <a:t>PRO TIP - The project goals and objectives will also be critical when it comes time to create evaluation criteria in the Feasibility phase of project development.  And they should be revisited periodically to ensure the project plan continues to align with stated</a:t>
            </a:r>
            <a:r>
              <a:rPr lang="en-US" b="0" baseline="0" dirty="0"/>
              <a:t> objectives and other port </a:t>
            </a:r>
            <a:r>
              <a:rPr lang="en-US" b="0" dirty="0"/>
              <a:t>priorities.  Or to</a:t>
            </a:r>
            <a:r>
              <a:rPr lang="en-US" b="0" baseline="0" dirty="0"/>
              <a:t> capture changes in those overall priorities..</a:t>
            </a:r>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8</a:t>
            </a:fld>
            <a:endParaRPr lang="en-US" dirty="0"/>
          </a:p>
        </p:txBody>
      </p:sp>
    </p:spTree>
    <p:extLst>
      <p:ext uri="{BB962C8B-B14F-4D97-AF65-F5344CB8AC3E}">
        <p14:creationId xmlns:p14="http://schemas.microsoft.com/office/powerpoint/2010/main" val="188559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After</a:t>
            </a:r>
            <a:r>
              <a:rPr lang="en-US" b="0" baseline="0" dirty="0"/>
              <a:t> the organization has established the guiding principles, the next step is to compile the data that will inform your planning. </a:t>
            </a:r>
          </a:p>
          <a:p>
            <a:endParaRPr lang="en-US" b="0" baseline="0" dirty="0"/>
          </a:p>
          <a:p>
            <a:r>
              <a:rPr lang="en-US" b="0" baseline="0" dirty="0"/>
              <a:t>This table from the toolkit illustrates just some of the many types of data that might be important during the project planning process.  </a:t>
            </a:r>
          </a:p>
          <a:p>
            <a:endParaRPr lang="en-US" b="0" baseline="0" dirty="0"/>
          </a:p>
          <a:p>
            <a:r>
              <a:rPr lang="en-US" b="0" dirty="0"/>
              <a:t>It’s important to note that data collection is never a “one</a:t>
            </a:r>
            <a:r>
              <a:rPr lang="en-US" b="0" baseline="0" dirty="0"/>
              <a:t> and done” effort.  Although it should </a:t>
            </a:r>
            <a:r>
              <a:rPr lang="en-US" b="0" dirty="0"/>
              <a:t>begin during the kickoff meetings (or before), data collection</a:t>
            </a:r>
            <a:r>
              <a:rPr lang="en-US" b="0" baseline="0" dirty="0"/>
              <a:t> should </a:t>
            </a:r>
            <a:r>
              <a:rPr lang="en-US" b="0" dirty="0"/>
              <a:t>continue throughout the project definition process (and</a:t>
            </a:r>
            <a:r>
              <a:rPr lang="en-US" b="0" baseline="0" dirty="0"/>
              <a:t> beyond, probably)</a:t>
            </a:r>
            <a:r>
              <a:rPr lang="en-US" b="0" dirty="0"/>
              <a:t>. </a:t>
            </a:r>
          </a:p>
          <a:p>
            <a:endParaRPr lang="en-US" b="0" dirty="0"/>
          </a:p>
          <a:p>
            <a:r>
              <a:rPr lang="en-US" b="0" dirty="0"/>
              <a:t>In order</a:t>
            </a:r>
            <a:r>
              <a:rPr lang="en-US" b="0" baseline="0" dirty="0"/>
              <a:t> to make the best use of data, t</a:t>
            </a:r>
            <a:r>
              <a:rPr lang="en-US" b="0" dirty="0"/>
              <a:t>he project team should have a clear understanding of:</a:t>
            </a:r>
          </a:p>
          <a:p>
            <a:pPr marL="173319" indent="-173319">
              <a:buFont typeface="Arial" panose="020B0604020202020204" pitchFamily="34" charset="0"/>
              <a:buChar char="•"/>
            </a:pPr>
            <a:r>
              <a:rPr lang="en-US" b="0" dirty="0"/>
              <a:t>What information is available;</a:t>
            </a:r>
          </a:p>
          <a:p>
            <a:pPr marL="173319" indent="-173319">
              <a:buFont typeface="Arial" panose="020B0604020202020204" pitchFamily="34" charset="0"/>
              <a:buChar char="•"/>
            </a:pPr>
            <a:r>
              <a:rPr lang="en-US" b="0" dirty="0"/>
              <a:t>The applicability of available data related to the project; and </a:t>
            </a:r>
          </a:p>
          <a:p>
            <a:pPr marL="173319" indent="-173319">
              <a:buFont typeface="Arial" panose="020B0604020202020204" pitchFamily="34" charset="0"/>
              <a:buChar char="•"/>
            </a:pPr>
            <a:r>
              <a:rPr lang="en-US" b="0" dirty="0"/>
              <a:t>The</a:t>
            </a:r>
            <a:r>
              <a:rPr lang="en-US" b="0" baseline="0" dirty="0"/>
              <a:t> </a:t>
            </a:r>
            <a:r>
              <a:rPr lang="en-US" b="0" dirty="0"/>
              <a:t>expected uses of the collected data.</a:t>
            </a:r>
          </a:p>
          <a:p>
            <a:endParaRPr lang="en-US" b="0" dirty="0"/>
          </a:p>
          <a:p>
            <a:r>
              <a:rPr lang="en-US" b="0" dirty="0"/>
              <a:t>Some data may be readily available,</a:t>
            </a:r>
            <a:r>
              <a:rPr lang="en-US" b="0" baseline="0" dirty="0"/>
              <a:t> while other data may need to be collected.  </a:t>
            </a:r>
          </a:p>
          <a:p>
            <a:endParaRPr lang="en-US" b="0" baseline="0" dirty="0"/>
          </a:p>
          <a:p>
            <a:r>
              <a:rPr lang="en-US" b="0" baseline="0" dirty="0"/>
              <a:t>PRO TIP - This is where I put in a plug for SURVEY DATA.  SURVEYS are very useful tools for collecting specific data to support a particular project. Targeted surveys of relevant shippers, carriers, logistics providers, terminal operators, truck drivers, etc. can improve understanding of the port’s current market within the port region, as well as any priorities, requirements, and concerns.  But it’s important to recognize that the results of survey data should be SUPPORTED (or VERIFIED) by other data sources wherever possible.  Surveys also are a good way to engage relevant stakeholders and, in the case of a Federal grant project, solicit indications of support for a project.</a:t>
            </a:r>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9</a:t>
            </a:fld>
            <a:endParaRPr lang="en-US" dirty="0"/>
          </a:p>
        </p:txBody>
      </p:sp>
    </p:spTree>
    <p:extLst>
      <p:ext uri="{BB962C8B-B14F-4D97-AF65-F5344CB8AC3E}">
        <p14:creationId xmlns:p14="http://schemas.microsoft.com/office/powerpoint/2010/main" val="1661298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ARAD_brief_template_cover">
            <a:extLst>
              <a:ext uri="{FF2B5EF4-FFF2-40B4-BE49-F238E27FC236}">
                <a16:creationId xmlns:a16="http://schemas.microsoft.com/office/drawing/2014/main" id="{F62766F0-061D-495D-B779-503B0A60A2C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969" b="1"/>
          <a:stretch/>
        </p:blipFill>
        <p:spPr bwMode="auto">
          <a:xfrm>
            <a:off x="0" y="-272142"/>
            <a:ext cx="9143999" cy="713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A3AC4EF-40C0-4E92-8BE1-C7226B6AB4B3}"/>
              </a:ext>
            </a:extLst>
          </p:cNvPr>
          <p:cNvSpPr>
            <a:spLocks noChangeArrowheads="1"/>
          </p:cNvSpPr>
          <p:nvPr/>
        </p:nvSpPr>
        <p:spPr bwMode="auto">
          <a:xfrm>
            <a:off x="341313" y="5357813"/>
            <a:ext cx="2886075"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6" name="Rectangle 4">
            <a:extLst>
              <a:ext uri="{FF2B5EF4-FFF2-40B4-BE49-F238E27FC236}">
                <a16:creationId xmlns:a16="http://schemas.microsoft.com/office/drawing/2014/main" id="{695C7E37-3DDA-4F9A-808A-4240746D02FF}"/>
              </a:ext>
            </a:extLst>
          </p:cNvPr>
          <p:cNvSpPr>
            <a:spLocks noChangeArrowheads="1"/>
          </p:cNvSpPr>
          <p:nvPr/>
        </p:nvSpPr>
        <p:spPr bwMode="auto">
          <a:xfrm>
            <a:off x="238125" y="6005513"/>
            <a:ext cx="56388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defRPr/>
            </a:pPr>
            <a:r>
              <a:rPr lang="en-US" altLang="en-US" sz="800" dirty="0">
                <a:solidFill>
                  <a:schemeClr val="bg2"/>
                </a:solidFill>
              </a:rPr>
              <a:t>1200 New Jersey Ave., SE  |  Washington  |  DC 20590 </a:t>
            </a:r>
            <a:br>
              <a:rPr lang="en-US" altLang="en-US" sz="800" dirty="0">
                <a:solidFill>
                  <a:schemeClr val="bg2"/>
                </a:solidFill>
              </a:rPr>
            </a:br>
            <a:r>
              <a:rPr lang="en-US" altLang="en-US" sz="800" dirty="0">
                <a:solidFill>
                  <a:schemeClr val="bg2"/>
                </a:solidFill>
              </a:rPr>
              <a:t>w</a:t>
            </a:r>
            <a:r>
              <a:rPr lang="en-US" altLang="en-US" sz="800" b="1" dirty="0">
                <a:solidFill>
                  <a:schemeClr val="bg2"/>
                </a:solidFill>
              </a:rPr>
              <a:t> w w . d o t . g o v</a:t>
            </a:r>
          </a:p>
        </p:txBody>
      </p:sp>
      <p:sp>
        <p:nvSpPr>
          <p:cNvPr id="5122" name="Rectangle 2"/>
          <p:cNvSpPr>
            <a:spLocks noGrp="1" noChangeArrowheads="1"/>
          </p:cNvSpPr>
          <p:nvPr>
            <p:ph type="subTitle" sz="quarter" idx="1"/>
          </p:nvPr>
        </p:nvSpPr>
        <p:spPr>
          <a:xfrm>
            <a:off x="246063" y="5092700"/>
            <a:ext cx="7254875" cy="1006475"/>
          </a:xfrm>
          <a:prstGeom prst="rect">
            <a:avLst/>
          </a:prstGeom>
        </p:spPr>
        <p:txBody>
          <a:bodyPr lIns="82058" tIns="41029" rIns="82058" bIns="41029"/>
          <a:lstStyle>
            <a:lvl1pPr marL="0" indent="0" defTabSz="914400">
              <a:spcBef>
                <a:spcPct val="0"/>
              </a:spcBef>
              <a:buFont typeface="Wingdings" pitchFamily="2" charset="2"/>
              <a:buNone/>
              <a:defRPr sz="1600" b="0">
                <a:solidFill>
                  <a:srgbClr val="DDDDDD"/>
                </a:solidFill>
              </a:defRPr>
            </a:lvl1pPr>
          </a:lstStyle>
          <a:p>
            <a:pPr lvl="0"/>
            <a:r>
              <a:rPr lang="en-US" noProof="0"/>
              <a:t>Click to edit Master subtitle style</a:t>
            </a:r>
          </a:p>
        </p:txBody>
      </p:sp>
      <p:sp>
        <p:nvSpPr>
          <p:cNvPr id="5125" name="Rectangle 5"/>
          <p:cNvSpPr>
            <a:spLocks noGrp="1" noChangeArrowheads="1"/>
          </p:cNvSpPr>
          <p:nvPr>
            <p:ph type="ctrTitle" sz="quarter"/>
          </p:nvPr>
        </p:nvSpPr>
        <p:spPr>
          <a:xfrm>
            <a:off x="217488" y="3425825"/>
            <a:ext cx="7251700" cy="1358900"/>
          </a:xfrm>
        </p:spPr>
        <p:txBody>
          <a:bodyPr lIns="82058" tIns="41029" rIns="82058" bIns="41029" anchor="b"/>
          <a:lstStyle>
            <a:lvl1pPr defTabSz="820738">
              <a:lnSpc>
                <a:spcPct val="90000"/>
              </a:lnSpc>
              <a:spcAft>
                <a:spcPct val="8000"/>
              </a:spcAft>
              <a:buClr>
                <a:srgbClr val="B2B2B2"/>
              </a:buClr>
              <a:buSzPct val="110000"/>
              <a:defRPr sz="2800"/>
            </a:lvl1pPr>
          </a:lstStyle>
          <a:p>
            <a:pPr lvl="0"/>
            <a:r>
              <a:rPr lang="en-US" noProof="0"/>
              <a:t>CLICK TO EDIT MASTER TITLE STYLE</a:t>
            </a:r>
          </a:p>
        </p:txBody>
      </p:sp>
    </p:spTree>
    <p:extLst>
      <p:ext uri="{BB962C8B-B14F-4D97-AF65-F5344CB8AC3E}">
        <p14:creationId xmlns:p14="http://schemas.microsoft.com/office/powerpoint/2010/main" val="10487118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81000" y="1063625"/>
            <a:ext cx="8410575" cy="53689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EA64A5-FAAF-44FD-90A3-0F3F1A83A400}"/>
              </a:ext>
            </a:extLst>
          </p:cNvPr>
          <p:cNvSpPr>
            <a:spLocks noGrp="1" noChangeArrowheads="1"/>
          </p:cNvSpPr>
          <p:nvPr>
            <p:ph type="sldNum" sz="quarter" idx="10"/>
          </p:nvPr>
        </p:nvSpPr>
        <p:spPr>
          <a:ln/>
        </p:spPr>
        <p:txBody>
          <a:bodyPr/>
          <a:lstStyle>
            <a:lvl1pPr>
              <a:defRPr/>
            </a:lvl1pPr>
          </a:lstStyle>
          <a:p>
            <a:pPr>
              <a:defRPr/>
            </a:pPr>
            <a:fld id="{1DCF8B2E-EDB6-4B81-8ABD-D166672BF3D7}" type="slidenum">
              <a:rPr lang="en-US" altLang="en-US"/>
              <a:pPr>
                <a:defRPr/>
              </a:pPr>
              <a:t>‹#›</a:t>
            </a:fld>
            <a:endParaRPr lang="en-US" altLang="en-US" dirty="0"/>
          </a:p>
        </p:txBody>
      </p:sp>
    </p:spTree>
    <p:extLst>
      <p:ext uri="{BB962C8B-B14F-4D97-AF65-F5344CB8AC3E}">
        <p14:creationId xmlns:p14="http://schemas.microsoft.com/office/powerpoint/2010/main" val="384754288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0"/>
            <a:ext cx="2101850"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156325" cy="64325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95A05D-00D0-473F-96F4-7191AC893227}"/>
              </a:ext>
            </a:extLst>
          </p:cNvPr>
          <p:cNvSpPr>
            <a:spLocks noGrp="1" noChangeArrowheads="1"/>
          </p:cNvSpPr>
          <p:nvPr>
            <p:ph type="sldNum" sz="quarter" idx="10"/>
          </p:nvPr>
        </p:nvSpPr>
        <p:spPr>
          <a:ln/>
        </p:spPr>
        <p:txBody>
          <a:bodyPr/>
          <a:lstStyle>
            <a:lvl1pPr>
              <a:defRPr/>
            </a:lvl1pPr>
          </a:lstStyle>
          <a:p>
            <a:pPr>
              <a:defRPr/>
            </a:pPr>
            <a:fld id="{9FB8040A-E7AC-4DD5-A178-6639FFF76581}" type="slidenum">
              <a:rPr lang="en-US" altLang="en-US"/>
              <a:pPr>
                <a:defRPr/>
              </a:pPr>
              <a:t>‹#›</a:t>
            </a:fld>
            <a:endParaRPr lang="en-US" altLang="en-US" dirty="0"/>
          </a:p>
        </p:txBody>
      </p:sp>
    </p:spTree>
    <p:extLst>
      <p:ext uri="{BB962C8B-B14F-4D97-AF65-F5344CB8AC3E}">
        <p14:creationId xmlns:p14="http://schemas.microsoft.com/office/powerpoint/2010/main" val="21938179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0"/>
            <a:ext cx="7170607" cy="6336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8076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ARAD_brief_template_cover">
            <a:extLst>
              <a:ext uri="{FF2B5EF4-FFF2-40B4-BE49-F238E27FC236}">
                <a16:creationId xmlns:a16="http://schemas.microsoft.com/office/drawing/2014/main" id="{581CB950-92FE-48C9-854E-2A8B8087BC1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6250"/>
          <a:stretch/>
        </p:blipFill>
        <p:spPr bwMode="auto">
          <a:xfrm>
            <a:off x="7894638" y="0"/>
            <a:ext cx="12572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B977EEBB-48AD-4625-9293-A405419D6820}"/>
              </a:ext>
            </a:extLst>
          </p:cNvPr>
          <p:cNvSpPr>
            <a:spLocks noChangeArrowheads="1"/>
          </p:cNvSpPr>
          <p:nvPr/>
        </p:nvSpPr>
        <p:spPr bwMode="auto">
          <a:xfrm>
            <a:off x="341313" y="5357813"/>
            <a:ext cx="2886075"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6" name="Rectangle 4">
            <a:extLst>
              <a:ext uri="{FF2B5EF4-FFF2-40B4-BE49-F238E27FC236}">
                <a16:creationId xmlns:a16="http://schemas.microsoft.com/office/drawing/2014/main" id="{1FF250F6-12F7-4C56-9D5C-D731194C36C3}"/>
              </a:ext>
            </a:extLst>
          </p:cNvPr>
          <p:cNvSpPr>
            <a:spLocks noChangeArrowheads="1"/>
          </p:cNvSpPr>
          <p:nvPr/>
        </p:nvSpPr>
        <p:spPr bwMode="auto">
          <a:xfrm>
            <a:off x="238125" y="6005513"/>
            <a:ext cx="56388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defRPr/>
            </a:pPr>
            <a:r>
              <a:rPr lang="en-US" altLang="en-US" sz="800" dirty="0">
                <a:solidFill>
                  <a:schemeClr val="bg2"/>
                </a:solidFill>
              </a:rPr>
              <a:t>1200 New Jersey Ave., SE  |  Washington  |  DC 20590 </a:t>
            </a:r>
            <a:br>
              <a:rPr lang="en-US" altLang="en-US" sz="800" dirty="0">
                <a:solidFill>
                  <a:schemeClr val="bg2"/>
                </a:solidFill>
              </a:rPr>
            </a:br>
            <a:r>
              <a:rPr lang="en-US" altLang="en-US" sz="800" dirty="0">
                <a:solidFill>
                  <a:schemeClr val="bg2"/>
                </a:solidFill>
              </a:rPr>
              <a:t>w</a:t>
            </a:r>
            <a:r>
              <a:rPr lang="en-US" altLang="en-US" sz="800" b="1" dirty="0">
                <a:solidFill>
                  <a:schemeClr val="bg2"/>
                </a:solidFill>
              </a:rPr>
              <a:t> w w . d o t . g o v</a:t>
            </a:r>
          </a:p>
        </p:txBody>
      </p:sp>
      <p:sp>
        <p:nvSpPr>
          <p:cNvPr id="5122" name="Rectangle 2"/>
          <p:cNvSpPr>
            <a:spLocks noGrp="1" noChangeArrowheads="1"/>
          </p:cNvSpPr>
          <p:nvPr>
            <p:ph type="subTitle" sz="quarter" idx="1"/>
          </p:nvPr>
        </p:nvSpPr>
        <p:spPr>
          <a:xfrm>
            <a:off x="246063" y="5092700"/>
            <a:ext cx="7254875" cy="1006475"/>
          </a:xfrm>
        </p:spPr>
        <p:txBody>
          <a:bodyPr lIns="82058" tIns="41029" rIns="82058" bIns="41029"/>
          <a:lstStyle>
            <a:lvl1pPr marL="0" indent="0" defTabSz="914400">
              <a:spcBef>
                <a:spcPct val="0"/>
              </a:spcBef>
              <a:buFont typeface="Wingdings" pitchFamily="2" charset="2"/>
              <a:buNone/>
              <a:defRPr sz="1600" b="0">
                <a:solidFill>
                  <a:srgbClr val="DDDDDD"/>
                </a:solidFill>
              </a:defRPr>
            </a:lvl1pPr>
          </a:lstStyle>
          <a:p>
            <a:pPr lvl="0"/>
            <a:r>
              <a:rPr lang="en-US" noProof="0"/>
              <a:t>Click to edit Master subtitle style</a:t>
            </a:r>
          </a:p>
        </p:txBody>
      </p:sp>
      <p:sp>
        <p:nvSpPr>
          <p:cNvPr id="5125" name="Rectangle 5"/>
          <p:cNvSpPr>
            <a:spLocks noGrp="1" noChangeArrowheads="1"/>
          </p:cNvSpPr>
          <p:nvPr>
            <p:ph type="ctrTitle" sz="quarter"/>
          </p:nvPr>
        </p:nvSpPr>
        <p:spPr>
          <a:xfrm>
            <a:off x="217488" y="3425825"/>
            <a:ext cx="7251700" cy="1358900"/>
          </a:xfrm>
        </p:spPr>
        <p:txBody>
          <a:bodyPr lIns="82058" tIns="41029" rIns="82058" bIns="41029" anchor="b"/>
          <a:lstStyle>
            <a:lvl1pPr defTabSz="820738">
              <a:lnSpc>
                <a:spcPct val="90000"/>
              </a:lnSpc>
              <a:spcAft>
                <a:spcPct val="8000"/>
              </a:spcAft>
              <a:buClr>
                <a:srgbClr val="B2B2B2"/>
              </a:buClr>
              <a:buSzPct val="110000"/>
              <a:defRPr sz="2800"/>
            </a:lvl1pPr>
          </a:lstStyle>
          <a:p>
            <a:pPr lvl="0"/>
            <a:r>
              <a:rPr lang="en-US" noProof="0"/>
              <a:t>CLICK TO EDIT MASTER TITLE STYLE</a:t>
            </a:r>
          </a:p>
        </p:txBody>
      </p:sp>
      <p:sp>
        <p:nvSpPr>
          <p:cNvPr id="2" name="Rectangle 1">
            <a:extLst>
              <a:ext uri="{FF2B5EF4-FFF2-40B4-BE49-F238E27FC236}">
                <a16:creationId xmlns:a16="http://schemas.microsoft.com/office/drawing/2014/main" id="{946F2CDA-8B23-4DE2-A687-5CA7D48E1E56}"/>
              </a:ext>
            </a:extLst>
          </p:cNvPr>
          <p:cNvSpPr/>
          <p:nvPr userDrawn="1"/>
        </p:nvSpPr>
        <p:spPr>
          <a:xfrm>
            <a:off x="0" y="0"/>
            <a:ext cx="7886700" cy="6858000"/>
          </a:xfrm>
          <a:prstGeom prst="rect">
            <a:avLst/>
          </a:prstGeom>
          <a:solidFill>
            <a:srgbClr val="28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53602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CF01B2-3336-473E-9642-BFE9B5FBC7C8}"/>
              </a:ext>
            </a:extLst>
          </p:cNvPr>
          <p:cNvSpPr>
            <a:spLocks noGrp="1" noChangeArrowheads="1"/>
          </p:cNvSpPr>
          <p:nvPr>
            <p:ph type="sldNum" sz="quarter" idx="10"/>
          </p:nvPr>
        </p:nvSpPr>
        <p:spPr>
          <a:ln/>
        </p:spPr>
        <p:txBody>
          <a:bodyPr/>
          <a:lstStyle>
            <a:lvl1pPr>
              <a:defRPr/>
            </a:lvl1pPr>
          </a:lstStyle>
          <a:p>
            <a:pPr>
              <a:defRPr/>
            </a:pPr>
            <a:fld id="{7A1E8E4F-2982-4AD8-9240-965166016ED0}" type="slidenum">
              <a:rPr lang="en-US" altLang="en-US"/>
              <a:pPr>
                <a:defRPr/>
              </a:pPr>
              <a:t>‹#›</a:t>
            </a:fld>
            <a:endParaRPr lang="en-US" altLang="en-US" dirty="0"/>
          </a:p>
        </p:txBody>
      </p:sp>
    </p:spTree>
    <p:extLst>
      <p:ext uri="{BB962C8B-B14F-4D97-AF65-F5344CB8AC3E}">
        <p14:creationId xmlns:p14="http://schemas.microsoft.com/office/powerpoint/2010/main" val="23330512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4847AB-CA25-4C48-852F-4945E5E0F5D4}"/>
              </a:ext>
            </a:extLst>
          </p:cNvPr>
          <p:cNvSpPr>
            <a:spLocks noGrp="1" noChangeArrowheads="1"/>
          </p:cNvSpPr>
          <p:nvPr>
            <p:ph type="sldNum" sz="quarter" idx="10"/>
          </p:nvPr>
        </p:nvSpPr>
        <p:spPr>
          <a:ln/>
        </p:spPr>
        <p:txBody>
          <a:bodyPr/>
          <a:lstStyle>
            <a:lvl1pPr>
              <a:defRPr/>
            </a:lvl1pPr>
          </a:lstStyle>
          <a:p>
            <a:pPr>
              <a:defRPr/>
            </a:pPr>
            <a:fld id="{81AE1DCB-DA3C-4911-A2D6-15B3B678B4AC}" type="slidenum">
              <a:rPr lang="en-US" altLang="en-US"/>
              <a:pPr>
                <a:defRPr/>
              </a:pPr>
              <a:t>‹#›</a:t>
            </a:fld>
            <a:endParaRPr lang="en-US" altLang="en-US" dirty="0"/>
          </a:p>
        </p:txBody>
      </p:sp>
    </p:spTree>
    <p:extLst>
      <p:ext uri="{BB962C8B-B14F-4D97-AF65-F5344CB8AC3E}">
        <p14:creationId xmlns:p14="http://schemas.microsoft.com/office/powerpoint/2010/main" val="388929282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063625"/>
            <a:ext cx="4129088"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063625"/>
            <a:ext cx="4129087"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41ACACF-07E2-4BE0-8090-6D949114E665}"/>
              </a:ext>
            </a:extLst>
          </p:cNvPr>
          <p:cNvSpPr>
            <a:spLocks noGrp="1" noChangeArrowheads="1"/>
          </p:cNvSpPr>
          <p:nvPr>
            <p:ph type="sldNum" sz="quarter" idx="10"/>
          </p:nvPr>
        </p:nvSpPr>
        <p:spPr>
          <a:ln/>
        </p:spPr>
        <p:txBody>
          <a:bodyPr/>
          <a:lstStyle>
            <a:lvl1pPr>
              <a:defRPr/>
            </a:lvl1pPr>
          </a:lstStyle>
          <a:p>
            <a:pPr>
              <a:defRPr/>
            </a:pPr>
            <a:fld id="{B04C6273-8C04-4BDE-A25D-1C9D442309FB}" type="slidenum">
              <a:rPr lang="en-US" altLang="en-US"/>
              <a:pPr>
                <a:defRPr/>
              </a:pPr>
              <a:t>‹#›</a:t>
            </a:fld>
            <a:endParaRPr lang="en-US" altLang="en-US" dirty="0"/>
          </a:p>
        </p:txBody>
      </p:sp>
    </p:spTree>
    <p:extLst>
      <p:ext uri="{BB962C8B-B14F-4D97-AF65-F5344CB8AC3E}">
        <p14:creationId xmlns:p14="http://schemas.microsoft.com/office/powerpoint/2010/main" val="34274577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BFC2075-B271-471F-B973-81118369196E}"/>
              </a:ext>
            </a:extLst>
          </p:cNvPr>
          <p:cNvSpPr>
            <a:spLocks noGrp="1" noChangeArrowheads="1"/>
          </p:cNvSpPr>
          <p:nvPr>
            <p:ph type="sldNum" sz="quarter" idx="10"/>
          </p:nvPr>
        </p:nvSpPr>
        <p:spPr>
          <a:ln/>
        </p:spPr>
        <p:txBody>
          <a:bodyPr/>
          <a:lstStyle>
            <a:lvl1pPr>
              <a:defRPr/>
            </a:lvl1pPr>
          </a:lstStyle>
          <a:p>
            <a:pPr>
              <a:defRPr/>
            </a:pPr>
            <a:fld id="{20FA28FE-F2B4-427C-9CAB-AC6C1B56F744}" type="slidenum">
              <a:rPr lang="en-US" altLang="en-US"/>
              <a:pPr>
                <a:defRPr/>
              </a:pPr>
              <a:t>‹#›</a:t>
            </a:fld>
            <a:endParaRPr lang="en-US" altLang="en-US" dirty="0"/>
          </a:p>
        </p:txBody>
      </p:sp>
    </p:spTree>
    <p:extLst>
      <p:ext uri="{BB962C8B-B14F-4D97-AF65-F5344CB8AC3E}">
        <p14:creationId xmlns:p14="http://schemas.microsoft.com/office/powerpoint/2010/main" val="166145467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51D7806-AF7B-4784-9658-83CD8BC11252}"/>
              </a:ext>
            </a:extLst>
          </p:cNvPr>
          <p:cNvSpPr>
            <a:spLocks noGrp="1" noChangeArrowheads="1"/>
          </p:cNvSpPr>
          <p:nvPr>
            <p:ph type="sldNum" sz="quarter" idx="10"/>
          </p:nvPr>
        </p:nvSpPr>
        <p:spPr>
          <a:ln/>
        </p:spPr>
        <p:txBody>
          <a:bodyPr/>
          <a:lstStyle>
            <a:lvl1pPr>
              <a:defRPr/>
            </a:lvl1pPr>
          </a:lstStyle>
          <a:p>
            <a:pPr>
              <a:defRPr/>
            </a:pPr>
            <a:fld id="{DA2E354D-48E0-4EA2-8A52-59530AA9F67F}" type="slidenum">
              <a:rPr lang="en-US" altLang="en-US"/>
              <a:pPr>
                <a:defRPr/>
              </a:pPr>
              <a:t>‹#›</a:t>
            </a:fld>
            <a:endParaRPr lang="en-US" altLang="en-US" dirty="0"/>
          </a:p>
        </p:txBody>
      </p:sp>
    </p:spTree>
    <p:extLst>
      <p:ext uri="{BB962C8B-B14F-4D97-AF65-F5344CB8AC3E}">
        <p14:creationId xmlns:p14="http://schemas.microsoft.com/office/powerpoint/2010/main" val="54909345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A58AC51-4B7B-46EB-AF2A-F24092BF1DC4}"/>
              </a:ext>
            </a:extLst>
          </p:cNvPr>
          <p:cNvSpPr>
            <a:spLocks noGrp="1" noChangeArrowheads="1"/>
          </p:cNvSpPr>
          <p:nvPr>
            <p:ph type="sldNum" sz="quarter" idx="10"/>
          </p:nvPr>
        </p:nvSpPr>
        <p:spPr>
          <a:ln/>
        </p:spPr>
        <p:txBody>
          <a:bodyPr/>
          <a:lstStyle>
            <a:lvl1pPr>
              <a:defRPr/>
            </a:lvl1pPr>
          </a:lstStyle>
          <a:p>
            <a:pPr>
              <a:defRPr/>
            </a:pPr>
            <a:fld id="{9156D519-A581-47D9-BBCD-63522A7BF12C}" type="slidenum">
              <a:rPr lang="en-US" altLang="en-US"/>
              <a:pPr>
                <a:defRPr/>
              </a:pPr>
              <a:t>‹#›</a:t>
            </a:fld>
            <a:endParaRPr lang="en-US" altLang="en-US" dirty="0"/>
          </a:p>
        </p:txBody>
      </p:sp>
    </p:spTree>
    <p:extLst>
      <p:ext uri="{BB962C8B-B14F-4D97-AF65-F5344CB8AC3E}">
        <p14:creationId xmlns:p14="http://schemas.microsoft.com/office/powerpoint/2010/main" val="5140755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DACBD21A-D141-4415-95F4-79B25FC3A815}"/>
              </a:ext>
            </a:extLst>
          </p:cNvPr>
          <p:cNvSpPr>
            <a:spLocks noGrp="1" noChangeArrowheads="1"/>
          </p:cNvSpPr>
          <p:nvPr>
            <p:ph type="sldNum" sz="quarter" idx="10"/>
          </p:nvPr>
        </p:nvSpPr>
        <p:spPr>
          <a:ln/>
        </p:spPr>
        <p:txBody>
          <a:bodyPr/>
          <a:lstStyle>
            <a:lvl1pPr>
              <a:defRPr/>
            </a:lvl1pPr>
          </a:lstStyle>
          <a:p>
            <a:pPr>
              <a:defRPr/>
            </a:pPr>
            <a:fld id="{E5EFEE6F-C938-496A-89B3-8D4EA234B540}" type="slidenum">
              <a:rPr lang="en-US" altLang="en-US"/>
              <a:pPr>
                <a:defRPr/>
              </a:pPr>
              <a:t>‹#›</a:t>
            </a:fld>
            <a:endParaRPr lang="en-US" altLang="en-US" dirty="0"/>
          </a:p>
        </p:txBody>
      </p:sp>
    </p:spTree>
    <p:extLst>
      <p:ext uri="{BB962C8B-B14F-4D97-AF65-F5344CB8AC3E}">
        <p14:creationId xmlns:p14="http://schemas.microsoft.com/office/powerpoint/2010/main" val="345946843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8223C1B-322B-4B25-9B34-7D299399AB84}"/>
              </a:ext>
            </a:extLst>
          </p:cNvPr>
          <p:cNvSpPr>
            <a:spLocks noGrp="1" noChangeArrowheads="1"/>
          </p:cNvSpPr>
          <p:nvPr>
            <p:ph type="sldNum" sz="quarter" idx="10"/>
          </p:nvPr>
        </p:nvSpPr>
        <p:spPr>
          <a:ln/>
        </p:spPr>
        <p:txBody>
          <a:bodyPr/>
          <a:lstStyle>
            <a:lvl1pPr>
              <a:defRPr/>
            </a:lvl1pPr>
          </a:lstStyle>
          <a:p>
            <a:pPr>
              <a:defRPr/>
            </a:pPr>
            <a:fld id="{23FA82E1-5B34-4257-8A2F-C6E2290D2724}" type="slidenum">
              <a:rPr lang="en-US" altLang="en-US"/>
              <a:pPr>
                <a:defRPr/>
              </a:pPr>
              <a:t>‹#›</a:t>
            </a:fld>
            <a:endParaRPr lang="en-US" altLang="en-US" dirty="0"/>
          </a:p>
        </p:txBody>
      </p:sp>
    </p:spTree>
    <p:extLst>
      <p:ext uri="{BB962C8B-B14F-4D97-AF65-F5344CB8AC3E}">
        <p14:creationId xmlns:p14="http://schemas.microsoft.com/office/powerpoint/2010/main" val="11144721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C1F3673-2F7E-4C6B-AC95-D721EBA47129}"/>
              </a:ext>
            </a:extLst>
          </p:cNvPr>
          <p:cNvSpPr>
            <a:spLocks noGrp="1" noChangeArrowheads="1"/>
          </p:cNvSpPr>
          <p:nvPr>
            <p:ph type="sldNum" sz="quarter" idx="10"/>
          </p:nvPr>
        </p:nvSpPr>
        <p:spPr>
          <a:ln/>
        </p:spPr>
        <p:txBody>
          <a:bodyPr/>
          <a:lstStyle>
            <a:lvl1pPr>
              <a:defRPr/>
            </a:lvl1pPr>
          </a:lstStyle>
          <a:p>
            <a:pPr>
              <a:defRPr/>
            </a:pPr>
            <a:fld id="{13D40F59-2409-45ED-9766-A81E434120DB}" type="slidenum">
              <a:rPr lang="en-US" altLang="en-US"/>
              <a:pPr>
                <a:defRPr/>
              </a:pPr>
              <a:t>‹#›</a:t>
            </a:fld>
            <a:endParaRPr lang="en-US" altLang="en-US" dirty="0"/>
          </a:p>
        </p:txBody>
      </p:sp>
    </p:spTree>
    <p:extLst>
      <p:ext uri="{BB962C8B-B14F-4D97-AF65-F5344CB8AC3E}">
        <p14:creationId xmlns:p14="http://schemas.microsoft.com/office/powerpoint/2010/main" val="42218266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52FDC9-7EF6-434E-A2D3-85C3A0667061}"/>
              </a:ext>
            </a:extLst>
          </p:cNvPr>
          <p:cNvSpPr>
            <a:spLocks noGrp="1" noChangeArrowheads="1"/>
          </p:cNvSpPr>
          <p:nvPr>
            <p:ph type="sldNum" sz="quarter" idx="10"/>
          </p:nvPr>
        </p:nvSpPr>
        <p:spPr>
          <a:ln/>
        </p:spPr>
        <p:txBody>
          <a:bodyPr/>
          <a:lstStyle>
            <a:lvl1pPr>
              <a:defRPr/>
            </a:lvl1pPr>
          </a:lstStyle>
          <a:p>
            <a:pPr>
              <a:defRPr/>
            </a:pPr>
            <a:fld id="{48809E8F-6B2B-41D8-8957-C666F263C953}" type="slidenum">
              <a:rPr lang="en-US" altLang="en-US"/>
              <a:pPr>
                <a:defRPr/>
              </a:pPr>
              <a:t>‹#›</a:t>
            </a:fld>
            <a:endParaRPr lang="en-US" altLang="en-US" dirty="0"/>
          </a:p>
        </p:txBody>
      </p:sp>
    </p:spTree>
    <p:extLst>
      <p:ext uri="{BB962C8B-B14F-4D97-AF65-F5344CB8AC3E}">
        <p14:creationId xmlns:p14="http://schemas.microsoft.com/office/powerpoint/2010/main" val="179873809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0"/>
            <a:ext cx="2101850"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156325" cy="6432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8E3810-5481-4483-8635-5DE8294D3B7E}"/>
              </a:ext>
            </a:extLst>
          </p:cNvPr>
          <p:cNvSpPr>
            <a:spLocks noGrp="1" noChangeArrowheads="1"/>
          </p:cNvSpPr>
          <p:nvPr>
            <p:ph type="sldNum" sz="quarter" idx="10"/>
          </p:nvPr>
        </p:nvSpPr>
        <p:spPr>
          <a:ln/>
        </p:spPr>
        <p:txBody>
          <a:bodyPr/>
          <a:lstStyle>
            <a:lvl1pPr>
              <a:defRPr/>
            </a:lvl1pPr>
          </a:lstStyle>
          <a:p>
            <a:pPr>
              <a:defRPr/>
            </a:pPr>
            <a:fld id="{3ECD1909-21DD-4540-99BB-AB846904F00F}" type="slidenum">
              <a:rPr lang="en-US" altLang="en-US"/>
              <a:pPr>
                <a:defRPr/>
              </a:pPr>
              <a:t>‹#›</a:t>
            </a:fld>
            <a:endParaRPr lang="en-US" altLang="en-US" dirty="0"/>
          </a:p>
        </p:txBody>
      </p:sp>
    </p:spTree>
    <p:extLst>
      <p:ext uri="{BB962C8B-B14F-4D97-AF65-F5344CB8AC3E}">
        <p14:creationId xmlns:p14="http://schemas.microsoft.com/office/powerpoint/2010/main" val="8623550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ARAD_brief_template_cover">
            <a:extLst>
              <a:ext uri="{FF2B5EF4-FFF2-40B4-BE49-F238E27FC236}">
                <a16:creationId xmlns:a16="http://schemas.microsoft.com/office/drawing/2014/main" id="{F62766F0-061D-495D-B779-503B0A60A2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A3AC4EF-40C0-4E92-8BE1-C7226B6AB4B3}"/>
              </a:ext>
            </a:extLst>
          </p:cNvPr>
          <p:cNvSpPr>
            <a:spLocks noChangeArrowheads="1"/>
          </p:cNvSpPr>
          <p:nvPr/>
        </p:nvSpPr>
        <p:spPr bwMode="auto">
          <a:xfrm>
            <a:off x="341313" y="5357813"/>
            <a:ext cx="2886075"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6" name="Rectangle 4">
            <a:extLst>
              <a:ext uri="{FF2B5EF4-FFF2-40B4-BE49-F238E27FC236}">
                <a16:creationId xmlns:a16="http://schemas.microsoft.com/office/drawing/2014/main" id="{695C7E37-3DDA-4F9A-808A-4240746D02FF}"/>
              </a:ext>
            </a:extLst>
          </p:cNvPr>
          <p:cNvSpPr>
            <a:spLocks noChangeArrowheads="1"/>
          </p:cNvSpPr>
          <p:nvPr/>
        </p:nvSpPr>
        <p:spPr bwMode="auto">
          <a:xfrm>
            <a:off x="238125" y="6005513"/>
            <a:ext cx="56388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defRPr/>
            </a:pPr>
            <a:r>
              <a:rPr lang="en-US" altLang="en-US" sz="800" dirty="0">
                <a:solidFill>
                  <a:schemeClr val="bg2"/>
                </a:solidFill>
              </a:rPr>
              <a:t>1200 New Jersey Ave., SE  |  Washington  |  DC 20590 </a:t>
            </a:r>
            <a:br>
              <a:rPr lang="en-US" altLang="en-US" sz="800" dirty="0">
                <a:solidFill>
                  <a:schemeClr val="bg2"/>
                </a:solidFill>
              </a:rPr>
            </a:br>
            <a:r>
              <a:rPr lang="en-US" altLang="en-US" sz="800" dirty="0">
                <a:solidFill>
                  <a:schemeClr val="bg2"/>
                </a:solidFill>
              </a:rPr>
              <a:t>w</a:t>
            </a:r>
            <a:r>
              <a:rPr lang="en-US" altLang="en-US" sz="800" b="1" dirty="0">
                <a:solidFill>
                  <a:schemeClr val="bg2"/>
                </a:solidFill>
              </a:rPr>
              <a:t> w w . d o t . g o v</a:t>
            </a:r>
          </a:p>
        </p:txBody>
      </p:sp>
      <p:sp>
        <p:nvSpPr>
          <p:cNvPr id="5122" name="Rectangle 2"/>
          <p:cNvSpPr>
            <a:spLocks noGrp="1" noChangeArrowheads="1"/>
          </p:cNvSpPr>
          <p:nvPr>
            <p:ph type="subTitle" sz="quarter" idx="1"/>
          </p:nvPr>
        </p:nvSpPr>
        <p:spPr>
          <a:xfrm>
            <a:off x="246063" y="5092700"/>
            <a:ext cx="7254875" cy="1006475"/>
          </a:xfrm>
        </p:spPr>
        <p:txBody>
          <a:bodyPr lIns="82058" tIns="41029" rIns="82058" bIns="41029"/>
          <a:lstStyle>
            <a:lvl1pPr marL="0" indent="0" defTabSz="914400">
              <a:spcBef>
                <a:spcPct val="0"/>
              </a:spcBef>
              <a:buFont typeface="Wingdings" pitchFamily="2" charset="2"/>
              <a:buNone/>
              <a:defRPr sz="1600" b="0">
                <a:solidFill>
                  <a:srgbClr val="DDDDDD"/>
                </a:solidFill>
              </a:defRPr>
            </a:lvl1pPr>
          </a:lstStyle>
          <a:p>
            <a:pPr lvl="0"/>
            <a:r>
              <a:rPr lang="en-US" noProof="0"/>
              <a:t>Click to edit Master subtitle style</a:t>
            </a:r>
          </a:p>
        </p:txBody>
      </p:sp>
      <p:sp>
        <p:nvSpPr>
          <p:cNvPr id="5125" name="Rectangle 5"/>
          <p:cNvSpPr>
            <a:spLocks noGrp="1" noChangeArrowheads="1"/>
          </p:cNvSpPr>
          <p:nvPr>
            <p:ph type="ctrTitle" sz="quarter"/>
          </p:nvPr>
        </p:nvSpPr>
        <p:spPr>
          <a:xfrm>
            <a:off x="217488" y="3425825"/>
            <a:ext cx="7251700" cy="1358900"/>
          </a:xfrm>
        </p:spPr>
        <p:txBody>
          <a:bodyPr lIns="82058" tIns="41029" rIns="82058" bIns="41029" anchor="b"/>
          <a:lstStyle>
            <a:lvl1pPr defTabSz="820738">
              <a:lnSpc>
                <a:spcPct val="90000"/>
              </a:lnSpc>
              <a:spcAft>
                <a:spcPct val="8000"/>
              </a:spcAft>
              <a:buClr>
                <a:srgbClr val="B2B2B2"/>
              </a:buClr>
              <a:buSzPct val="110000"/>
              <a:defRPr sz="2800"/>
            </a:lvl1pPr>
          </a:lstStyle>
          <a:p>
            <a:pPr lvl="0"/>
            <a:r>
              <a:rPr lang="en-US" noProof="0"/>
              <a:t>CLICK TO EDIT MASTER TITLE STYLE</a:t>
            </a:r>
          </a:p>
        </p:txBody>
      </p:sp>
    </p:spTree>
    <p:extLst>
      <p:ext uri="{BB962C8B-B14F-4D97-AF65-F5344CB8AC3E}">
        <p14:creationId xmlns:p14="http://schemas.microsoft.com/office/powerpoint/2010/main" val="408748514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CBD21A-D141-4415-95F4-79B25FC3A815}"/>
              </a:ext>
            </a:extLst>
          </p:cNvPr>
          <p:cNvSpPr>
            <a:spLocks noGrp="1" noChangeArrowheads="1"/>
          </p:cNvSpPr>
          <p:nvPr>
            <p:ph type="sldNum" sz="quarter" idx="10"/>
          </p:nvPr>
        </p:nvSpPr>
        <p:spPr>
          <a:ln/>
        </p:spPr>
        <p:txBody>
          <a:bodyPr/>
          <a:lstStyle>
            <a:lvl1pPr>
              <a:defRPr/>
            </a:lvl1pPr>
          </a:lstStyle>
          <a:p>
            <a:pPr>
              <a:defRPr/>
            </a:pPr>
            <a:fld id="{E5EFEE6F-C938-496A-89B3-8D4EA234B540}" type="slidenum">
              <a:rPr lang="en-US" altLang="en-US"/>
              <a:pPr>
                <a:defRPr/>
              </a:pPr>
              <a:t>‹#›</a:t>
            </a:fld>
            <a:endParaRPr lang="en-US" altLang="en-US" dirty="0"/>
          </a:p>
        </p:txBody>
      </p:sp>
    </p:spTree>
    <p:extLst>
      <p:ext uri="{BB962C8B-B14F-4D97-AF65-F5344CB8AC3E}">
        <p14:creationId xmlns:p14="http://schemas.microsoft.com/office/powerpoint/2010/main" val="14766224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7D87AFD-8F1A-46B6-8F8A-BC91E97F5891}"/>
              </a:ext>
            </a:extLst>
          </p:cNvPr>
          <p:cNvSpPr>
            <a:spLocks noGrp="1" noChangeArrowheads="1"/>
          </p:cNvSpPr>
          <p:nvPr>
            <p:ph type="sldNum" sz="quarter" idx="10"/>
          </p:nvPr>
        </p:nvSpPr>
        <p:spPr>
          <a:ln/>
        </p:spPr>
        <p:txBody>
          <a:bodyPr/>
          <a:lstStyle>
            <a:lvl1pPr>
              <a:defRPr/>
            </a:lvl1pPr>
          </a:lstStyle>
          <a:p>
            <a:pPr>
              <a:defRPr/>
            </a:pPr>
            <a:fld id="{CB6AACF2-44E8-4CDE-882B-2F854D67694D}" type="slidenum">
              <a:rPr lang="en-US" altLang="en-US"/>
              <a:pPr>
                <a:defRPr/>
              </a:pPr>
              <a:t>‹#›</a:t>
            </a:fld>
            <a:endParaRPr lang="en-US" altLang="en-US" dirty="0"/>
          </a:p>
        </p:txBody>
      </p:sp>
    </p:spTree>
    <p:extLst>
      <p:ext uri="{BB962C8B-B14F-4D97-AF65-F5344CB8AC3E}">
        <p14:creationId xmlns:p14="http://schemas.microsoft.com/office/powerpoint/2010/main" val="4837471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063625"/>
            <a:ext cx="4129088"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063625"/>
            <a:ext cx="4129087"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2C7C5F-DF98-4765-A0DA-41E272A0132C}"/>
              </a:ext>
            </a:extLst>
          </p:cNvPr>
          <p:cNvSpPr>
            <a:spLocks noGrp="1" noChangeArrowheads="1"/>
          </p:cNvSpPr>
          <p:nvPr>
            <p:ph type="sldNum" sz="quarter" idx="10"/>
          </p:nvPr>
        </p:nvSpPr>
        <p:spPr>
          <a:ln/>
        </p:spPr>
        <p:txBody>
          <a:bodyPr/>
          <a:lstStyle>
            <a:lvl1pPr>
              <a:defRPr/>
            </a:lvl1pPr>
          </a:lstStyle>
          <a:p>
            <a:pPr>
              <a:defRPr/>
            </a:pPr>
            <a:fld id="{F8CB4D4D-D56F-494B-81FE-19990FB2221D}" type="slidenum">
              <a:rPr lang="en-US" altLang="en-US"/>
              <a:pPr>
                <a:defRPr/>
              </a:pPr>
              <a:t>‹#›</a:t>
            </a:fld>
            <a:endParaRPr lang="en-US" altLang="en-US" dirty="0"/>
          </a:p>
        </p:txBody>
      </p:sp>
    </p:spTree>
    <p:extLst>
      <p:ext uri="{BB962C8B-B14F-4D97-AF65-F5344CB8AC3E}">
        <p14:creationId xmlns:p14="http://schemas.microsoft.com/office/powerpoint/2010/main" val="18718345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59441EC-103F-47AD-B935-7021A00A83D8}"/>
              </a:ext>
            </a:extLst>
          </p:cNvPr>
          <p:cNvSpPr>
            <a:spLocks noGrp="1" noChangeArrowheads="1"/>
          </p:cNvSpPr>
          <p:nvPr>
            <p:ph type="sldNum" sz="quarter" idx="10"/>
          </p:nvPr>
        </p:nvSpPr>
        <p:spPr>
          <a:ln/>
        </p:spPr>
        <p:txBody>
          <a:bodyPr/>
          <a:lstStyle>
            <a:lvl1pPr>
              <a:defRPr/>
            </a:lvl1pPr>
          </a:lstStyle>
          <a:p>
            <a:pPr>
              <a:defRPr/>
            </a:pPr>
            <a:fld id="{412E71CA-A85C-48C0-AF88-3A7747CCDADD}" type="slidenum">
              <a:rPr lang="en-US" altLang="en-US"/>
              <a:pPr>
                <a:defRPr/>
              </a:pPr>
              <a:t>‹#›</a:t>
            </a:fld>
            <a:endParaRPr lang="en-US" altLang="en-US" dirty="0"/>
          </a:p>
        </p:txBody>
      </p:sp>
    </p:spTree>
    <p:extLst>
      <p:ext uri="{BB962C8B-B14F-4D97-AF65-F5344CB8AC3E}">
        <p14:creationId xmlns:p14="http://schemas.microsoft.com/office/powerpoint/2010/main" val="413894571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94FBFB3-292B-4067-999E-11D3C4FDD2C5}"/>
              </a:ext>
            </a:extLst>
          </p:cNvPr>
          <p:cNvSpPr>
            <a:spLocks noGrp="1" noChangeArrowheads="1"/>
          </p:cNvSpPr>
          <p:nvPr>
            <p:ph type="sldNum" sz="quarter" idx="10"/>
          </p:nvPr>
        </p:nvSpPr>
        <p:spPr>
          <a:ln/>
        </p:spPr>
        <p:txBody>
          <a:bodyPr/>
          <a:lstStyle>
            <a:lvl1pPr>
              <a:defRPr/>
            </a:lvl1pPr>
          </a:lstStyle>
          <a:p>
            <a:pPr>
              <a:defRPr/>
            </a:pPr>
            <a:fld id="{B763AFBA-364E-4AC0-8D33-1661F75A2007}" type="slidenum">
              <a:rPr lang="en-US" altLang="en-US"/>
              <a:pPr>
                <a:defRPr/>
              </a:pPr>
              <a:t>‹#›</a:t>
            </a:fld>
            <a:endParaRPr lang="en-US" altLang="en-US" dirty="0"/>
          </a:p>
        </p:txBody>
      </p:sp>
    </p:spTree>
    <p:extLst>
      <p:ext uri="{BB962C8B-B14F-4D97-AF65-F5344CB8AC3E}">
        <p14:creationId xmlns:p14="http://schemas.microsoft.com/office/powerpoint/2010/main" val="18727081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7D87AFD-8F1A-46B6-8F8A-BC91E97F5891}"/>
              </a:ext>
            </a:extLst>
          </p:cNvPr>
          <p:cNvSpPr>
            <a:spLocks noGrp="1" noChangeArrowheads="1"/>
          </p:cNvSpPr>
          <p:nvPr>
            <p:ph type="sldNum" sz="quarter" idx="10"/>
          </p:nvPr>
        </p:nvSpPr>
        <p:spPr>
          <a:ln/>
        </p:spPr>
        <p:txBody>
          <a:bodyPr/>
          <a:lstStyle>
            <a:lvl1pPr>
              <a:defRPr/>
            </a:lvl1pPr>
          </a:lstStyle>
          <a:p>
            <a:pPr>
              <a:defRPr/>
            </a:pPr>
            <a:fld id="{CB6AACF2-44E8-4CDE-882B-2F854D67694D}" type="slidenum">
              <a:rPr lang="en-US" altLang="en-US"/>
              <a:pPr>
                <a:defRPr/>
              </a:pPr>
              <a:t>‹#›</a:t>
            </a:fld>
            <a:endParaRPr lang="en-US" altLang="en-US" dirty="0"/>
          </a:p>
        </p:txBody>
      </p:sp>
    </p:spTree>
    <p:extLst>
      <p:ext uri="{BB962C8B-B14F-4D97-AF65-F5344CB8AC3E}">
        <p14:creationId xmlns:p14="http://schemas.microsoft.com/office/powerpoint/2010/main" val="45234349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86BE7A-D732-4FF2-B3F4-DB0DE9BE615A}"/>
              </a:ext>
            </a:extLst>
          </p:cNvPr>
          <p:cNvSpPr>
            <a:spLocks noGrp="1" noChangeArrowheads="1"/>
          </p:cNvSpPr>
          <p:nvPr>
            <p:ph type="sldNum" sz="quarter" idx="10"/>
          </p:nvPr>
        </p:nvSpPr>
        <p:spPr>
          <a:ln/>
        </p:spPr>
        <p:txBody>
          <a:bodyPr/>
          <a:lstStyle>
            <a:lvl1pPr>
              <a:defRPr/>
            </a:lvl1pPr>
          </a:lstStyle>
          <a:p>
            <a:pPr>
              <a:defRPr/>
            </a:pPr>
            <a:fld id="{F8EB18A2-CF27-47DF-B403-7E8BD4BB9CCB}" type="slidenum">
              <a:rPr lang="en-US" altLang="en-US"/>
              <a:pPr>
                <a:defRPr/>
              </a:pPr>
              <a:t>‹#›</a:t>
            </a:fld>
            <a:endParaRPr lang="en-US" altLang="en-US" dirty="0"/>
          </a:p>
        </p:txBody>
      </p:sp>
    </p:spTree>
    <p:extLst>
      <p:ext uri="{BB962C8B-B14F-4D97-AF65-F5344CB8AC3E}">
        <p14:creationId xmlns:p14="http://schemas.microsoft.com/office/powerpoint/2010/main" val="25314153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7A3A702-8469-4F7B-90BE-C55A34B7E937}"/>
              </a:ext>
            </a:extLst>
          </p:cNvPr>
          <p:cNvSpPr>
            <a:spLocks noGrp="1" noChangeArrowheads="1"/>
          </p:cNvSpPr>
          <p:nvPr>
            <p:ph type="sldNum" sz="quarter" idx="10"/>
          </p:nvPr>
        </p:nvSpPr>
        <p:spPr>
          <a:ln/>
        </p:spPr>
        <p:txBody>
          <a:bodyPr/>
          <a:lstStyle>
            <a:lvl1pPr>
              <a:defRPr/>
            </a:lvl1pPr>
          </a:lstStyle>
          <a:p>
            <a:pPr>
              <a:defRPr/>
            </a:pPr>
            <a:fld id="{528771AF-9453-47C0-994A-1266DED98251}" type="slidenum">
              <a:rPr lang="en-US" altLang="en-US"/>
              <a:pPr>
                <a:defRPr/>
              </a:pPr>
              <a:t>‹#›</a:t>
            </a:fld>
            <a:endParaRPr lang="en-US" altLang="en-US" dirty="0"/>
          </a:p>
        </p:txBody>
      </p:sp>
    </p:spTree>
    <p:extLst>
      <p:ext uri="{BB962C8B-B14F-4D97-AF65-F5344CB8AC3E}">
        <p14:creationId xmlns:p14="http://schemas.microsoft.com/office/powerpoint/2010/main" val="309949544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F6BABB-BB44-4661-A74D-7E0B892B1C1D}"/>
              </a:ext>
            </a:extLst>
          </p:cNvPr>
          <p:cNvSpPr>
            <a:spLocks noGrp="1" noChangeArrowheads="1"/>
          </p:cNvSpPr>
          <p:nvPr>
            <p:ph type="sldNum" sz="quarter" idx="10"/>
          </p:nvPr>
        </p:nvSpPr>
        <p:spPr>
          <a:ln/>
        </p:spPr>
        <p:txBody>
          <a:bodyPr/>
          <a:lstStyle>
            <a:lvl1pPr>
              <a:defRPr/>
            </a:lvl1pPr>
          </a:lstStyle>
          <a:p>
            <a:pPr>
              <a:defRPr/>
            </a:pPr>
            <a:fld id="{5B6BE9B1-1704-4104-B92C-913AAA49BCCE}" type="slidenum">
              <a:rPr lang="en-US" altLang="en-US"/>
              <a:pPr>
                <a:defRPr/>
              </a:pPr>
              <a:t>‹#›</a:t>
            </a:fld>
            <a:endParaRPr lang="en-US" altLang="en-US" dirty="0"/>
          </a:p>
        </p:txBody>
      </p:sp>
    </p:spTree>
    <p:extLst>
      <p:ext uri="{BB962C8B-B14F-4D97-AF65-F5344CB8AC3E}">
        <p14:creationId xmlns:p14="http://schemas.microsoft.com/office/powerpoint/2010/main" val="34469187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EA64A5-FAAF-44FD-90A3-0F3F1A83A400}"/>
              </a:ext>
            </a:extLst>
          </p:cNvPr>
          <p:cNvSpPr>
            <a:spLocks noGrp="1" noChangeArrowheads="1"/>
          </p:cNvSpPr>
          <p:nvPr>
            <p:ph type="sldNum" sz="quarter" idx="10"/>
          </p:nvPr>
        </p:nvSpPr>
        <p:spPr>
          <a:ln/>
        </p:spPr>
        <p:txBody>
          <a:bodyPr/>
          <a:lstStyle>
            <a:lvl1pPr>
              <a:defRPr/>
            </a:lvl1pPr>
          </a:lstStyle>
          <a:p>
            <a:pPr>
              <a:defRPr/>
            </a:pPr>
            <a:fld id="{1DCF8B2E-EDB6-4B81-8ABD-D166672BF3D7}" type="slidenum">
              <a:rPr lang="en-US" altLang="en-US"/>
              <a:pPr>
                <a:defRPr/>
              </a:pPr>
              <a:t>‹#›</a:t>
            </a:fld>
            <a:endParaRPr lang="en-US" altLang="en-US" dirty="0"/>
          </a:p>
        </p:txBody>
      </p:sp>
    </p:spTree>
    <p:extLst>
      <p:ext uri="{BB962C8B-B14F-4D97-AF65-F5344CB8AC3E}">
        <p14:creationId xmlns:p14="http://schemas.microsoft.com/office/powerpoint/2010/main" val="193687209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0"/>
            <a:ext cx="2101850"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156325" cy="6432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95A05D-00D0-473F-96F4-7191AC893227}"/>
              </a:ext>
            </a:extLst>
          </p:cNvPr>
          <p:cNvSpPr>
            <a:spLocks noGrp="1" noChangeArrowheads="1"/>
          </p:cNvSpPr>
          <p:nvPr>
            <p:ph type="sldNum" sz="quarter" idx="10"/>
          </p:nvPr>
        </p:nvSpPr>
        <p:spPr>
          <a:ln/>
        </p:spPr>
        <p:txBody>
          <a:bodyPr/>
          <a:lstStyle>
            <a:lvl1pPr>
              <a:defRPr/>
            </a:lvl1pPr>
          </a:lstStyle>
          <a:p>
            <a:pPr>
              <a:defRPr/>
            </a:pPr>
            <a:fld id="{9FB8040A-E7AC-4DD5-A178-6639FFF76581}" type="slidenum">
              <a:rPr lang="en-US" altLang="en-US"/>
              <a:pPr>
                <a:defRPr/>
              </a:pPr>
              <a:t>‹#›</a:t>
            </a:fld>
            <a:endParaRPr lang="en-US" altLang="en-US" dirty="0"/>
          </a:p>
        </p:txBody>
      </p:sp>
    </p:spTree>
    <p:extLst>
      <p:ext uri="{BB962C8B-B14F-4D97-AF65-F5344CB8AC3E}">
        <p14:creationId xmlns:p14="http://schemas.microsoft.com/office/powerpoint/2010/main" val="35052371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A62C7C5F-DF98-4765-A0DA-41E272A0132C}"/>
              </a:ext>
            </a:extLst>
          </p:cNvPr>
          <p:cNvSpPr>
            <a:spLocks noGrp="1" noChangeArrowheads="1"/>
          </p:cNvSpPr>
          <p:nvPr>
            <p:ph type="sldNum" sz="quarter" idx="10"/>
          </p:nvPr>
        </p:nvSpPr>
        <p:spPr>
          <a:ln/>
        </p:spPr>
        <p:txBody>
          <a:bodyPr/>
          <a:lstStyle>
            <a:lvl1pPr>
              <a:defRPr/>
            </a:lvl1pPr>
          </a:lstStyle>
          <a:p>
            <a:pPr>
              <a:defRPr/>
            </a:pPr>
            <a:fld id="{F8CB4D4D-D56F-494B-81FE-19990FB2221D}" type="slidenum">
              <a:rPr lang="en-US" altLang="en-US"/>
              <a:pPr>
                <a:defRPr/>
              </a:pPr>
              <a:t>‹#›</a:t>
            </a:fld>
            <a:endParaRPr lang="en-US" altLang="en-US" dirty="0"/>
          </a:p>
        </p:txBody>
      </p:sp>
    </p:spTree>
    <p:extLst>
      <p:ext uri="{BB962C8B-B14F-4D97-AF65-F5344CB8AC3E}">
        <p14:creationId xmlns:p14="http://schemas.microsoft.com/office/powerpoint/2010/main" val="21072362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59441EC-103F-47AD-B935-7021A00A83D8}"/>
              </a:ext>
            </a:extLst>
          </p:cNvPr>
          <p:cNvSpPr>
            <a:spLocks noGrp="1" noChangeArrowheads="1"/>
          </p:cNvSpPr>
          <p:nvPr>
            <p:ph type="sldNum" sz="quarter" idx="10"/>
          </p:nvPr>
        </p:nvSpPr>
        <p:spPr>
          <a:ln/>
        </p:spPr>
        <p:txBody>
          <a:bodyPr/>
          <a:lstStyle>
            <a:lvl1pPr>
              <a:defRPr/>
            </a:lvl1pPr>
          </a:lstStyle>
          <a:p>
            <a:pPr>
              <a:defRPr/>
            </a:pPr>
            <a:fld id="{412E71CA-A85C-48C0-AF88-3A7747CCDADD}" type="slidenum">
              <a:rPr lang="en-US" altLang="en-US"/>
              <a:pPr>
                <a:defRPr/>
              </a:pPr>
              <a:t>‹#›</a:t>
            </a:fld>
            <a:endParaRPr lang="en-US" altLang="en-US" dirty="0"/>
          </a:p>
        </p:txBody>
      </p:sp>
    </p:spTree>
    <p:extLst>
      <p:ext uri="{BB962C8B-B14F-4D97-AF65-F5344CB8AC3E}">
        <p14:creationId xmlns:p14="http://schemas.microsoft.com/office/powerpoint/2010/main" val="24026015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94FBFB3-292B-4067-999E-11D3C4FDD2C5}"/>
              </a:ext>
            </a:extLst>
          </p:cNvPr>
          <p:cNvSpPr>
            <a:spLocks noGrp="1" noChangeArrowheads="1"/>
          </p:cNvSpPr>
          <p:nvPr>
            <p:ph type="sldNum" sz="quarter" idx="10"/>
          </p:nvPr>
        </p:nvSpPr>
        <p:spPr>
          <a:ln/>
        </p:spPr>
        <p:txBody>
          <a:bodyPr/>
          <a:lstStyle>
            <a:lvl1pPr>
              <a:defRPr/>
            </a:lvl1pPr>
          </a:lstStyle>
          <a:p>
            <a:pPr>
              <a:defRPr/>
            </a:pPr>
            <a:fld id="{B763AFBA-364E-4AC0-8D33-1661F75A2007}" type="slidenum">
              <a:rPr lang="en-US" altLang="en-US"/>
              <a:pPr>
                <a:defRPr/>
              </a:pPr>
              <a:t>‹#›</a:t>
            </a:fld>
            <a:endParaRPr lang="en-US" altLang="en-US" dirty="0"/>
          </a:p>
        </p:txBody>
      </p:sp>
    </p:spTree>
    <p:extLst>
      <p:ext uri="{BB962C8B-B14F-4D97-AF65-F5344CB8AC3E}">
        <p14:creationId xmlns:p14="http://schemas.microsoft.com/office/powerpoint/2010/main" val="5712632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86BE7A-D732-4FF2-B3F4-DB0DE9BE615A}"/>
              </a:ext>
            </a:extLst>
          </p:cNvPr>
          <p:cNvSpPr>
            <a:spLocks noGrp="1" noChangeArrowheads="1"/>
          </p:cNvSpPr>
          <p:nvPr>
            <p:ph type="sldNum" sz="quarter" idx="10"/>
          </p:nvPr>
        </p:nvSpPr>
        <p:spPr>
          <a:ln/>
        </p:spPr>
        <p:txBody>
          <a:bodyPr/>
          <a:lstStyle>
            <a:lvl1pPr>
              <a:defRPr/>
            </a:lvl1pPr>
          </a:lstStyle>
          <a:p>
            <a:pPr>
              <a:defRPr/>
            </a:pPr>
            <a:fld id="{F8EB18A2-CF27-47DF-B403-7E8BD4BB9CCB}" type="slidenum">
              <a:rPr lang="en-US" altLang="en-US"/>
              <a:pPr>
                <a:defRPr/>
              </a:pPr>
              <a:t>‹#›</a:t>
            </a:fld>
            <a:endParaRPr lang="en-US" altLang="en-US" dirty="0"/>
          </a:p>
        </p:txBody>
      </p:sp>
    </p:spTree>
    <p:extLst>
      <p:ext uri="{BB962C8B-B14F-4D97-AF65-F5344CB8AC3E}">
        <p14:creationId xmlns:p14="http://schemas.microsoft.com/office/powerpoint/2010/main" val="960924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7A3A702-8469-4F7B-90BE-C55A34B7E937}"/>
              </a:ext>
            </a:extLst>
          </p:cNvPr>
          <p:cNvSpPr>
            <a:spLocks noGrp="1" noChangeArrowheads="1"/>
          </p:cNvSpPr>
          <p:nvPr>
            <p:ph type="sldNum" sz="quarter" idx="10"/>
          </p:nvPr>
        </p:nvSpPr>
        <p:spPr>
          <a:ln/>
        </p:spPr>
        <p:txBody>
          <a:bodyPr/>
          <a:lstStyle>
            <a:lvl1pPr>
              <a:defRPr/>
            </a:lvl1pPr>
          </a:lstStyle>
          <a:p>
            <a:pPr>
              <a:defRPr/>
            </a:pPr>
            <a:fld id="{528771AF-9453-47C0-994A-1266DED98251}" type="slidenum">
              <a:rPr lang="en-US" altLang="en-US"/>
              <a:pPr>
                <a:defRPr/>
              </a:pPr>
              <a:t>‹#›</a:t>
            </a:fld>
            <a:endParaRPr lang="en-US" altLang="en-US" dirty="0"/>
          </a:p>
        </p:txBody>
      </p:sp>
    </p:spTree>
    <p:extLst>
      <p:ext uri="{BB962C8B-B14F-4D97-AF65-F5344CB8AC3E}">
        <p14:creationId xmlns:p14="http://schemas.microsoft.com/office/powerpoint/2010/main" val="41436325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F6BABB-BB44-4661-A74D-7E0B892B1C1D}"/>
              </a:ext>
            </a:extLst>
          </p:cNvPr>
          <p:cNvSpPr>
            <a:spLocks noGrp="1" noChangeArrowheads="1"/>
          </p:cNvSpPr>
          <p:nvPr>
            <p:ph type="sldNum" sz="quarter" idx="10"/>
          </p:nvPr>
        </p:nvSpPr>
        <p:spPr>
          <a:ln/>
        </p:spPr>
        <p:txBody>
          <a:bodyPr/>
          <a:lstStyle>
            <a:lvl1pPr>
              <a:defRPr/>
            </a:lvl1pPr>
          </a:lstStyle>
          <a:p>
            <a:pPr>
              <a:defRPr/>
            </a:pPr>
            <a:fld id="{5B6BE9B1-1704-4104-B92C-913AAA49BCCE}" type="slidenum">
              <a:rPr lang="en-US" altLang="en-US"/>
              <a:pPr>
                <a:defRPr/>
              </a:pPr>
              <a:t>‹#›</a:t>
            </a:fld>
            <a:endParaRPr lang="en-US" altLang="en-US" dirty="0"/>
          </a:p>
        </p:txBody>
      </p:sp>
    </p:spTree>
    <p:extLst>
      <p:ext uri="{BB962C8B-B14F-4D97-AF65-F5344CB8AC3E}">
        <p14:creationId xmlns:p14="http://schemas.microsoft.com/office/powerpoint/2010/main" val="24380913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MARAD_brief_template_page">
            <a:extLst>
              <a:ext uri="{FF2B5EF4-FFF2-40B4-BE49-F238E27FC236}">
                <a16:creationId xmlns:a16="http://schemas.microsoft.com/office/drawing/2014/main" id="{AEF33422-A09A-42FD-836A-76C1509D3F2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D8F7F841-FDD1-46D3-9114-1943B5160D98}"/>
              </a:ext>
            </a:extLst>
          </p:cNvPr>
          <p:cNvSpPr>
            <a:spLocks noGrp="1" noChangeArrowheads="1"/>
          </p:cNvSpPr>
          <p:nvPr>
            <p:ph type="title"/>
          </p:nvPr>
        </p:nvSpPr>
        <p:spPr bwMode="auto">
          <a:xfrm>
            <a:off x="382588" y="0"/>
            <a:ext cx="8226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103456B8-68F6-4CFF-AE6B-0CB64E382F26}"/>
              </a:ext>
            </a:extLst>
          </p:cNvPr>
          <p:cNvSpPr>
            <a:spLocks noGrp="1" noChangeArrowheads="1"/>
          </p:cNvSpPr>
          <p:nvPr>
            <p:ph type="sldNum" sz="quarter" idx="4"/>
          </p:nvPr>
        </p:nvSpPr>
        <p:spPr bwMode="auto">
          <a:xfrm>
            <a:off x="8453438" y="6550025"/>
            <a:ext cx="5746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eaLnBrk="1" hangingPunct="1">
              <a:defRPr sz="900" b="1">
                <a:solidFill>
                  <a:srgbClr val="3D4250"/>
                </a:solidFill>
              </a:defRPr>
            </a:lvl1pPr>
          </a:lstStyle>
          <a:p>
            <a:pPr>
              <a:defRPr/>
            </a:pPr>
            <a:fld id="{0B6F9452-6A2D-4ECE-A027-C80C507C62F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385" r:id="rId1"/>
    <p:sldLayoutId id="2147486365" r:id="rId2"/>
    <p:sldLayoutId id="2147486366" r:id="rId3"/>
    <p:sldLayoutId id="2147486367" r:id="rId4"/>
    <p:sldLayoutId id="2147486368" r:id="rId5"/>
    <p:sldLayoutId id="2147486369" r:id="rId6"/>
    <p:sldLayoutId id="2147486370" r:id="rId7"/>
    <p:sldLayoutId id="2147486371" r:id="rId8"/>
    <p:sldLayoutId id="2147486372" r:id="rId9"/>
    <p:sldLayoutId id="2147486373" r:id="rId10"/>
    <p:sldLayoutId id="2147486374" r:id="rId11"/>
    <p:sldLayoutId id="2147486412" r:id="rId12"/>
  </p:sldLayoutIdLst>
  <p:transition/>
  <p:hf hdr="0" ftr="0" dt="0"/>
  <p:txStyles>
    <p:title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p:titleStyle>
    <p:bodyStyle>
      <a:lvl1pPr marL="228600" indent="-228600" algn="l" defTabSz="820738"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RAD_brief_template_page">
            <a:extLst>
              <a:ext uri="{FF2B5EF4-FFF2-40B4-BE49-F238E27FC236}">
                <a16:creationId xmlns:a16="http://schemas.microsoft.com/office/drawing/2014/main" id="{1681856D-F4AE-4FC5-A63F-38C246FA37C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08EAA3FB-3597-4B4D-8E24-8C3CB31E82A6}"/>
              </a:ext>
            </a:extLst>
          </p:cNvPr>
          <p:cNvSpPr>
            <a:spLocks noGrp="1" noChangeArrowheads="1"/>
          </p:cNvSpPr>
          <p:nvPr>
            <p:ph type="title"/>
          </p:nvPr>
        </p:nvSpPr>
        <p:spPr bwMode="auto">
          <a:xfrm>
            <a:off x="382588" y="0"/>
            <a:ext cx="8226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101BEDBF-7B7B-434C-A626-23B3F50145BD}"/>
              </a:ext>
            </a:extLst>
          </p:cNvPr>
          <p:cNvSpPr>
            <a:spLocks noGrp="1" noChangeArrowheads="1"/>
          </p:cNvSpPr>
          <p:nvPr>
            <p:ph type="sldNum" sz="quarter" idx="4"/>
          </p:nvPr>
        </p:nvSpPr>
        <p:spPr bwMode="auto">
          <a:xfrm>
            <a:off x="8453438" y="6550025"/>
            <a:ext cx="5746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eaLnBrk="1" hangingPunct="1">
              <a:defRPr sz="900" b="1">
                <a:solidFill>
                  <a:srgbClr val="3D4250"/>
                </a:solidFill>
              </a:defRPr>
            </a:lvl1pPr>
          </a:lstStyle>
          <a:p>
            <a:pPr>
              <a:defRPr/>
            </a:pPr>
            <a:fld id="{DB6BFAF8-A6F2-48B6-BC84-BAAF021CC711}" type="slidenum">
              <a:rPr lang="en-US" altLang="en-US"/>
              <a:pPr>
                <a:defRPr/>
              </a:pPr>
              <a:t>‹#›</a:t>
            </a:fld>
            <a:endParaRPr lang="en-US" altLang="en-US" dirty="0"/>
          </a:p>
        </p:txBody>
      </p:sp>
      <p:sp>
        <p:nvSpPr>
          <p:cNvPr id="2053" name="Rectangle 5">
            <a:extLst>
              <a:ext uri="{FF2B5EF4-FFF2-40B4-BE49-F238E27FC236}">
                <a16:creationId xmlns:a16="http://schemas.microsoft.com/office/drawing/2014/main" id="{F00C75B1-FDAB-4DB9-A9E5-9A44A80D0C59}"/>
              </a:ext>
            </a:extLst>
          </p:cNvPr>
          <p:cNvSpPr>
            <a:spLocks noGrp="1" noChangeArrowheads="1"/>
          </p:cNvSpPr>
          <p:nvPr>
            <p:ph type="body" idx="1"/>
          </p:nvPr>
        </p:nvSpPr>
        <p:spPr bwMode="auto">
          <a:xfrm>
            <a:off x="381000" y="1063625"/>
            <a:ext cx="8410575"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386" r:id="rId1"/>
    <p:sldLayoutId id="2147486375" r:id="rId2"/>
    <p:sldLayoutId id="2147486376" r:id="rId3"/>
    <p:sldLayoutId id="2147486377" r:id="rId4"/>
    <p:sldLayoutId id="2147486378" r:id="rId5"/>
    <p:sldLayoutId id="2147486379" r:id="rId6"/>
    <p:sldLayoutId id="2147486380" r:id="rId7"/>
    <p:sldLayoutId id="2147486381" r:id="rId8"/>
    <p:sldLayoutId id="2147486382" r:id="rId9"/>
    <p:sldLayoutId id="2147486383" r:id="rId10"/>
    <p:sldLayoutId id="2147486384" r:id="rId11"/>
  </p:sldLayoutIdLst>
  <p:transition/>
  <p:hf hdr="0" dt="0"/>
  <p:txStyles>
    <p:title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p:titleStyle>
    <p:bodyStyle>
      <a:lvl1pPr marL="228600" indent="-228600" algn="l" defTabSz="820738"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MARAD_brief_template_page">
            <a:extLst>
              <a:ext uri="{FF2B5EF4-FFF2-40B4-BE49-F238E27FC236}">
                <a16:creationId xmlns:a16="http://schemas.microsoft.com/office/drawing/2014/main" id="{AEF33422-A09A-42FD-836A-76C1509D3F2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D8F7F841-FDD1-46D3-9114-1943B5160D98}"/>
              </a:ext>
            </a:extLst>
          </p:cNvPr>
          <p:cNvSpPr>
            <a:spLocks noGrp="1" noChangeArrowheads="1"/>
          </p:cNvSpPr>
          <p:nvPr>
            <p:ph type="title"/>
          </p:nvPr>
        </p:nvSpPr>
        <p:spPr bwMode="auto">
          <a:xfrm>
            <a:off x="382588" y="0"/>
            <a:ext cx="8226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103456B8-68F6-4CFF-AE6B-0CB64E382F26}"/>
              </a:ext>
            </a:extLst>
          </p:cNvPr>
          <p:cNvSpPr>
            <a:spLocks noGrp="1" noChangeArrowheads="1"/>
          </p:cNvSpPr>
          <p:nvPr>
            <p:ph type="sldNum" sz="quarter" idx="4"/>
          </p:nvPr>
        </p:nvSpPr>
        <p:spPr bwMode="auto">
          <a:xfrm>
            <a:off x="8453438" y="6550025"/>
            <a:ext cx="5746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eaLnBrk="1" hangingPunct="1">
              <a:defRPr sz="900" b="1">
                <a:solidFill>
                  <a:srgbClr val="3D4250"/>
                </a:solidFill>
              </a:defRPr>
            </a:lvl1pPr>
          </a:lstStyle>
          <a:p>
            <a:pPr>
              <a:defRPr/>
            </a:pPr>
            <a:fld id="{0B6F9452-6A2D-4ECE-A027-C80C507C62F9}" type="slidenum">
              <a:rPr lang="en-US" altLang="en-US"/>
              <a:pPr>
                <a:defRPr/>
              </a:pPr>
              <a:t>‹#›</a:t>
            </a:fld>
            <a:endParaRPr lang="en-US" altLang="en-US" dirty="0"/>
          </a:p>
        </p:txBody>
      </p:sp>
      <p:sp>
        <p:nvSpPr>
          <p:cNvPr id="1029" name="Rectangle 5">
            <a:extLst>
              <a:ext uri="{FF2B5EF4-FFF2-40B4-BE49-F238E27FC236}">
                <a16:creationId xmlns:a16="http://schemas.microsoft.com/office/drawing/2014/main" id="{ECDC891F-108D-4A48-9CBB-5FC2FC13A327}"/>
              </a:ext>
            </a:extLst>
          </p:cNvPr>
          <p:cNvSpPr>
            <a:spLocks noGrp="1" noChangeArrowheads="1"/>
          </p:cNvSpPr>
          <p:nvPr>
            <p:ph type="body" idx="1"/>
          </p:nvPr>
        </p:nvSpPr>
        <p:spPr bwMode="auto">
          <a:xfrm>
            <a:off x="381000" y="1063625"/>
            <a:ext cx="8410575"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667010117"/>
      </p:ext>
    </p:extLst>
  </p:cSld>
  <p:clrMap bg1="lt1" tx1="dk1" bg2="lt2" tx2="dk2" accent1="accent1" accent2="accent2" accent3="accent3" accent4="accent4" accent5="accent5" accent6="accent6" hlink="hlink" folHlink="folHlink"/>
  <p:sldLayoutIdLst>
    <p:sldLayoutId id="2147486401" r:id="rId1"/>
    <p:sldLayoutId id="2147486402" r:id="rId2"/>
    <p:sldLayoutId id="2147486403" r:id="rId3"/>
    <p:sldLayoutId id="2147486404" r:id="rId4"/>
    <p:sldLayoutId id="2147486405" r:id="rId5"/>
    <p:sldLayoutId id="2147486406" r:id="rId6"/>
    <p:sldLayoutId id="2147486407" r:id="rId7"/>
    <p:sldLayoutId id="2147486408" r:id="rId8"/>
    <p:sldLayoutId id="2147486409" r:id="rId9"/>
    <p:sldLayoutId id="2147486410" r:id="rId10"/>
    <p:sldLayoutId id="2147486411" r:id="rId11"/>
  </p:sldLayoutIdLst>
  <p:transition/>
  <p:hf hdr="0" ftr="0" dt="0"/>
  <p:txStyles>
    <p:title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p:titleStyle>
    <p:bodyStyle>
      <a:lvl1pPr marL="228600" indent="-228600" algn="l" defTabSz="820738"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50BBBC-A457-4A70-9E7D-E9F3BD14CD1D}"/>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60760" y="0"/>
            <a:ext cx="9143998" cy="6857988"/>
          </a:xfrm>
          <a:prstGeom prst="rect">
            <a:avLst/>
          </a:prstGeom>
          <a:ln>
            <a:noFill/>
          </a:ln>
          <a:effectLst>
            <a:outerShdw blurRad="292100" dist="139700" dir="2700000" algn="tl" rotWithShape="0">
              <a:srgbClr val="333333">
                <a:alpha val="65000"/>
              </a:srgbClr>
            </a:outerShdw>
          </a:effectLst>
        </p:spPr>
      </p:pic>
      <p:sp>
        <p:nvSpPr>
          <p:cNvPr id="10" name="Title 3">
            <a:extLst>
              <a:ext uri="{FF2B5EF4-FFF2-40B4-BE49-F238E27FC236}">
                <a16:creationId xmlns:a16="http://schemas.microsoft.com/office/drawing/2014/main" id="{F385C46A-B9B8-4E56-AB99-76577F549A80}"/>
              </a:ext>
            </a:extLst>
          </p:cNvPr>
          <p:cNvSpPr txBox="1">
            <a:spLocks/>
          </p:cNvSpPr>
          <p:nvPr/>
        </p:nvSpPr>
        <p:spPr bwMode="auto">
          <a:xfrm>
            <a:off x="168276" y="3004457"/>
            <a:ext cx="8821738" cy="2769855"/>
          </a:xfrm>
          <a:prstGeom prst="rect">
            <a:avLst/>
          </a:prstGeom>
          <a:noFill/>
          <a:ln w="9525">
            <a:noFill/>
            <a:miter lim="800000"/>
            <a:headEnd/>
            <a:tailEnd/>
          </a:ln>
        </p:spPr>
        <p:txBody>
          <a:bodyPr vert="horz" wrap="square" lIns="82058" tIns="41029" rIns="82058" bIns="41029" numCol="1" anchor="b" anchorCtr="0" compatLnSpc="1">
            <a:prstTxWarp prst="textNoShape">
              <a:avLst/>
            </a:prstTxWarp>
          </a:bodyPr>
          <a:lstStyle>
            <a:lvl1pPr algn="l" defTabSz="820738" rtl="0" eaLnBrk="0" fontAlgn="base" hangingPunct="0">
              <a:lnSpc>
                <a:spcPct val="90000"/>
              </a:lnSpc>
              <a:spcBef>
                <a:spcPct val="0"/>
              </a:spcBef>
              <a:spcAft>
                <a:spcPct val="8000"/>
              </a:spcAft>
              <a:buClr>
                <a:srgbClr val="B2B2B2"/>
              </a:buClr>
              <a:buSzPct val="110000"/>
              <a:tabLst>
                <a:tab pos="6632575" algn="l"/>
              </a:tabLst>
              <a:defRPr sz="28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a:lstStyle>
          <a:p>
            <a:pPr marL="0" marR="0" lvl="0" indent="0" algn="l" defTabSz="820738" rtl="0" eaLnBrk="0" fontAlgn="base" latinLnBrk="0" hangingPunct="0">
              <a:lnSpc>
                <a:spcPct val="90000"/>
              </a:lnSpc>
              <a:spcBef>
                <a:spcPct val="0"/>
              </a:spcBef>
              <a:spcAft>
                <a:spcPct val="8000"/>
              </a:spcAft>
              <a:buClr>
                <a:srgbClr val="B2B2B2"/>
              </a:buClr>
              <a:buSzPct val="110000"/>
              <a:buFontTx/>
              <a:buNone/>
              <a:tabLst>
                <a:tab pos="6632575" algn="l"/>
              </a:tabLst>
              <a:defRPr/>
            </a:pPr>
            <a:r>
              <a:rPr kumimoji="0" lang="en-US" sz="3200" b="1" i="0" u="none" strike="noStrike" kern="0" cap="none" spc="0" normalizeH="0" baseline="0" noProof="0" dirty="0">
                <a:ln>
                  <a:noFill/>
                </a:ln>
                <a:solidFill>
                  <a:srgbClr val="FFFFFF"/>
                </a:solidFill>
                <a:effectLst/>
                <a:uLnTx/>
                <a:uFillTx/>
                <a:latin typeface="Arial"/>
              </a:rPr>
              <a:t>Port Planning &amp; Investment Toolkit</a:t>
            </a:r>
            <a:r>
              <a:rPr kumimoji="0" lang="en-US" sz="3200" b="1" i="0" u="none" strike="noStrike" kern="0" cap="none" spc="0" normalizeH="0" noProof="0" dirty="0">
                <a:ln>
                  <a:noFill/>
                </a:ln>
                <a:solidFill>
                  <a:srgbClr val="FFFFFF"/>
                </a:solidFill>
                <a:effectLst/>
                <a:uLnTx/>
                <a:uFillTx/>
                <a:latin typeface="Arial"/>
              </a:rPr>
              <a:t> </a:t>
            </a:r>
          </a:p>
          <a:p>
            <a:pPr marL="0" marR="0" lvl="0" indent="0" algn="l" defTabSz="820738" rtl="0" eaLnBrk="0" fontAlgn="base" latinLnBrk="0" hangingPunct="0">
              <a:lnSpc>
                <a:spcPct val="90000"/>
              </a:lnSpc>
              <a:spcBef>
                <a:spcPct val="0"/>
              </a:spcBef>
              <a:spcAft>
                <a:spcPct val="8000"/>
              </a:spcAft>
              <a:buClr>
                <a:srgbClr val="B2B2B2"/>
              </a:buClr>
              <a:buSzPct val="110000"/>
              <a:buFontTx/>
              <a:buNone/>
              <a:tabLst>
                <a:tab pos="6632575" algn="l"/>
              </a:tabLst>
              <a:defRPr/>
            </a:pPr>
            <a:r>
              <a:rPr kumimoji="0" lang="en-US" sz="3200" b="0" i="0" u="none" strike="noStrike" kern="0" cap="none" spc="0" normalizeH="0" noProof="0" dirty="0">
                <a:ln>
                  <a:noFill/>
                </a:ln>
                <a:solidFill>
                  <a:srgbClr val="FFFFFF"/>
                </a:solidFill>
                <a:effectLst/>
                <a:uLnTx/>
                <a:uFillTx/>
                <a:latin typeface="Arial"/>
              </a:rPr>
              <a:t>Planning Module</a:t>
            </a:r>
          </a:p>
          <a:p>
            <a:pPr marL="0" marR="0" lvl="0" indent="0" algn="l" defTabSz="820738" rtl="0" eaLnBrk="0" fontAlgn="base" latinLnBrk="0" hangingPunct="0">
              <a:lnSpc>
                <a:spcPct val="90000"/>
              </a:lnSpc>
              <a:spcBef>
                <a:spcPct val="0"/>
              </a:spcBef>
              <a:spcAft>
                <a:spcPct val="8000"/>
              </a:spcAft>
              <a:buClr>
                <a:srgbClr val="B2B2B2"/>
              </a:buClr>
              <a:buSzPct val="110000"/>
              <a:buFontTx/>
              <a:buNone/>
              <a:tabLst>
                <a:tab pos="6632575" algn="l"/>
              </a:tabLst>
              <a:defRPr/>
            </a:pPr>
            <a:endParaRPr lang="en-US" kern="0" dirty="0">
              <a:solidFill>
                <a:srgbClr val="FFFFFF"/>
              </a:solidFill>
              <a:latin typeface="Arial"/>
            </a:endParaRPr>
          </a:p>
          <a:p>
            <a:pPr marL="0" marR="0" lvl="0" indent="0" algn="l" defTabSz="820738" rtl="0" eaLnBrk="0" fontAlgn="base" latinLnBrk="0" hangingPunct="0">
              <a:lnSpc>
                <a:spcPct val="90000"/>
              </a:lnSpc>
              <a:spcBef>
                <a:spcPct val="0"/>
              </a:spcBef>
              <a:spcAft>
                <a:spcPct val="8000"/>
              </a:spcAft>
              <a:buClr>
                <a:srgbClr val="B2B2B2"/>
              </a:buClr>
              <a:buSzPct val="110000"/>
              <a:buFontTx/>
              <a:buNone/>
              <a:tabLst>
                <a:tab pos="6632575" algn="l"/>
              </a:tabLst>
              <a:defRPr/>
            </a:pPr>
            <a:endParaRPr lang="en-US" kern="0" dirty="0">
              <a:solidFill>
                <a:srgbClr val="FFFFFF"/>
              </a:solidFill>
              <a:latin typeface="Arial"/>
            </a:endParaRPr>
          </a:p>
          <a:p>
            <a:pPr marL="0" marR="0" lvl="0" indent="0" algn="l" defTabSz="820738" rtl="0" eaLnBrk="0" fontAlgn="base" latinLnBrk="0" hangingPunct="0">
              <a:lnSpc>
                <a:spcPct val="90000"/>
              </a:lnSpc>
              <a:spcBef>
                <a:spcPct val="0"/>
              </a:spcBef>
              <a:spcAft>
                <a:spcPct val="8000"/>
              </a:spcAft>
              <a:buClr>
                <a:srgbClr val="B2B2B2"/>
              </a:buClr>
              <a:buSzPct val="110000"/>
              <a:buFontTx/>
              <a:buNone/>
              <a:tabLst>
                <a:tab pos="6632575" algn="l"/>
              </a:tabLst>
              <a:defRPr/>
            </a:pPr>
            <a:r>
              <a:rPr lang="en-US" kern="0" dirty="0">
                <a:solidFill>
                  <a:srgbClr val="FFFFFF"/>
                </a:solidFill>
                <a:latin typeface="Arial"/>
              </a:rPr>
              <a:t>Pacific Northwest Ports Webinar</a:t>
            </a:r>
          </a:p>
          <a:p>
            <a:pPr marL="0" marR="0" lvl="0" indent="0" algn="l" defTabSz="820738" rtl="0" eaLnBrk="0" fontAlgn="base" latinLnBrk="0" hangingPunct="0">
              <a:lnSpc>
                <a:spcPct val="90000"/>
              </a:lnSpc>
              <a:spcBef>
                <a:spcPct val="0"/>
              </a:spcBef>
              <a:spcAft>
                <a:spcPct val="8000"/>
              </a:spcAft>
              <a:buClr>
                <a:srgbClr val="B2B2B2"/>
              </a:buClr>
              <a:buSzPct val="110000"/>
              <a:buFontTx/>
              <a:buNone/>
              <a:tabLst>
                <a:tab pos="6632575" algn="l"/>
              </a:tabLst>
              <a:defRPr/>
            </a:pPr>
            <a:r>
              <a:rPr lang="en-US" sz="2000" kern="0" noProof="0" dirty="0">
                <a:solidFill>
                  <a:srgbClr val="FFFFFF"/>
                </a:solidFill>
                <a:latin typeface="Arial"/>
              </a:rPr>
              <a:t>August 11, 2020</a:t>
            </a:r>
            <a:endParaRPr kumimoji="0" lang="en-US" sz="4000" b="1" i="0" u="none" strike="noStrike" kern="0" cap="none" spc="0" normalizeH="0" baseline="0" noProof="0" dirty="0">
              <a:ln>
                <a:noFill/>
              </a:ln>
              <a:solidFill>
                <a:srgbClr val="FFFFFF"/>
              </a:solidFill>
              <a:effectLst/>
              <a:uLnTx/>
              <a:uFillTx/>
              <a:latin typeface="Arial"/>
              <a:ea typeface="+mj-ea"/>
              <a:cs typeface="+mj-cs"/>
            </a:endParaRPr>
          </a:p>
        </p:txBody>
      </p:sp>
      <p:sp>
        <p:nvSpPr>
          <p:cNvPr id="11" name="Subtitle 4">
            <a:extLst>
              <a:ext uri="{FF2B5EF4-FFF2-40B4-BE49-F238E27FC236}">
                <a16:creationId xmlns:a16="http://schemas.microsoft.com/office/drawing/2014/main" id="{BA31CF8A-329F-461B-8A1A-9CC5277B6C99}"/>
              </a:ext>
            </a:extLst>
          </p:cNvPr>
          <p:cNvSpPr txBox="1">
            <a:spLocks/>
          </p:cNvSpPr>
          <p:nvPr/>
        </p:nvSpPr>
        <p:spPr bwMode="auto">
          <a:xfrm>
            <a:off x="168276" y="6008791"/>
            <a:ext cx="4097337" cy="665916"/>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lvl1pPr marL="0" indent="0" algn="l" defTabSz="914400" rtl="0" eaLnBrk="0" fontAlgn="base" hangingPunct="0">
              <a:spcBef>
                <a:spcPct val="0"/>
              </a:spcBef>
              <a:spcAft>
                <a:spcPct val="8000"/>
              </a:spcAft>
              <a:buClr>
                <a:srgbClr val="003366"/>
              </a:buClr>
              <a:buSzPct val="110000"/>
              <a:buFont typeface="Wingdings" pitchFamily="2" charset="2"/>
              <a:buNone/>
              <a:defRPr sz="1600" b="0">
                <a:solidFill>
                  <a:srgbClr val="DDDDDD"/>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a:lstStyle>
          <a:p>
            <a:pPr marL="0" marR="0" lvl="0" indent="0" algn="l" defTabSz="914400" rtl="0" eaLnBrk="0" fontAlgn="base" latinLnBrk="0" hangingPunct="0">
              <a:lnSpc>
                <a:spcPct val="100000"/>
              </a:lnSpc>
              <a:spcBef>
                <a:spcPct val="0"/>
              </a:spcBef>
              <a:spcAft>
                <a:spcPct val="8000"/>
              </a:spcAft>
              <a:buClr>
                <a:srgbClr val="003366"/>
              </a:buClr>
              <a:buSzPct val="110000"/>
              <a:buFont typeface="Wingdings" pitchFamily="2" charset="2"/>
              <a:buNone/>
              <a:tabLst/>
              <a:defRPr/>
            </a:pPr>
            <a:r>
              <a:rPr kumimoji="0" lang="en-US" sz="1600" b="1" strike="noStrike" kern="0" cap="none" spc="0" normalizeH="0" baseline="0" noProof="0" dirty="0">
                <a:ln>
                  <a:noFill/>
                </a:ln>
                <a:solidFill>
                  <a:srgbClr val="DDDDDD"/>
                </a:solidFill>
                <a:effectLst/>
                <a:uLnTx/>
                <a:uFillTx/>
                <a:latin typeface="Arial"/>
                <a:ea typeface="+mn-ea"/>
                <a:cs typeface="+mn-cs"/>
              </a:rPr>
              <a:t>Wade Morefield</a:t>
            </a:r>
          </a:p>
          <a:p>
            <a:pPr marL="0" marR="0" lvl="0" indent="0" algn="l" defTabSz="914400" rtl="0" eaLnBrk="0" fontAlgn="base" latinLnBrk="0" hangingPunct="0">
              <a:lnSpc>
                <a:spcPct val="100000"/>
              </a:lnSpc>
              <a:spcBef>
                <a:spcPct val="0"/>
              </a:spcBef>
              <a:spcAft>
                <a:spcPct val="8000"/>
              </a:spcAft>
              <a:buClr>
                <a:srgbClr val="003366"/>
              </a:buClr>
              <a:buSzPct val="110000"/>
              <a:buFont typeface="Wingdings" pitchFamily="2" charset="2"/>
              <a:buNone/>
              <a:tabLst/>
              <a:defRPr/>
            </a:pPr>
            <a:r>
              <a:rPr kumimoji="0" lang="en-US" sz="1600" b="0" i="0" u="none" strike="noStrike" kern="0" cap="none" spc="0" normalizeH="0" baseline="0" noProof="0" dirty="0">
                <a:ln>
                  <a:noFill/>
                </a:ln>
                <a:solidFill>
                  <a:srgbClr val="DDDDDD"/>
                </a:solidFill>
                <a:effectLst/>
                <a:uLnTx/>
                <a:uFillTx/>
                <a:latin typeface="Arial"/>
                <a:ea typeface="+mn-ea"/>
                <a:cs typeface="+mn-cs"/>
              </a:rPr>
              <a:t>Office of Ports </a:t>
            </a:r>
            <a:r>
              <a:rPr lang="en-US" kern="0" dirty="0">
                <a:latin typeface="Arial"/>
              </a:rPr>
              <a:t>&amp; Waterways Planning</a:t>
            </a:r>
            <a:endParaRPr kumimoji="0" lang="en-US" sz="1600" b="0" i="0" u="none" strike="noStrike" kern="0" cap="none" spc="0" normalizeH="0" baseline="0" noProof="0" dirty="0">
              <a:ln>
                <a:noFill/>
              </a:ln>
              <a:solidFill>
                <a:srgbClr val="DDDDDD"/>
              </a:solidFill>
              <a:effectLst/>
              <a:uLnTx/>
              <a:uFillTx/>
              <a:latin typeface="Arial"/>
              <a:ea typeface="+mn-ea"/>
              <a:cs typeface="+mn-cs"/>
            </a:endParaRPr>
          </a:p>
        </p:txBody>
      </p:sp>
    </p:spTree>
    <p:extLst>
      <p:ext uri="{BB962C8B-B14F-4D97-AF65-F5344CB8AC3E}">
        <p14:creationId xmlns:p14="http://schemas.microsoft.com/office/powerpoint/2010/main" val="333755003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1. Initiate – Stakeholder Engagement</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10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52" y="1713944"/>
            <a:ext cx="3755549" cy="3380571"/>
          </a:xfrm>
          <a:prstGeom prst="rect">
            <a:avLst/>
          </a:prstGeom>
        </p:spPr>
      </p:pic>
      <p:sp>
        <p:nvSpPr>
          <p:cNvPr id="7" name="Rectangle 6"/>
          <p:cNvSpPr/>
          <p:nvPr/>
        </p:nvSpPr>
        <p:spPr>
          <a:xfrm>
            <a:off x="5038790" y="1713944"/>
            <a:ext cx="3530535" cy="2677656"/>
          </a:xfrm>
          <a:prstGeom prst="rect">
            <a:avLst/>
          </a:prstGeom>
        </p:spPr>
        <p:txBody>
          <a:bodyPr wrap="square">
            <a:spAutoFit/>
          </a:bodyPr>
          <a:lstStyle/>
          <a:p>
            <a:pPr algn="ctr"/>
            <a:r>
              <a:rPr lang="en-US" sz="2400" b="1" dirty="0">
                <a:solidFill>
                  <a:srgbClr val="283C60"/>
                </a:solidFill>
                <a:latin typeface="+mn-lt"/>
              </a:rPr>
              <a:t>Stakeholder Outreach</a:t>
            </a:r>
          </a:p>
          <a:p>
            <a:pPr algn="ctr"/>
            <a:endParaRPr lang="en-US" b="1" dirty="0">
              <a:solidFill>
                <a:srgbClr val="283C60"/>
              </a:solidFill>
              <a:latin typeface="+mn-lt"/>
            </a:endParaRPr>
          </a:p>
          <a:p>
            <a:pPr marL="285750" indent="-285750">
              <a:buFont typeface="Arial" panose="020B0604020202020204" pitchFamily="34" charset="0"/>
              <a:buChar char="•"/>
            </a:pPr>
            <a:r>
              <a:rPr lang="en-US" b="1" dirty="0">
                <a:solidFill>
                  <a:srgbClr val="283C60"/>
                </a:solidFill>
                <a:latin typeface="+mn-lt"/>
              </a:rPr>
              <a:t>Informs the overall vision;</a:t>
            </a:r>
          </a:p>
          <a:p>
            <a:pPr marL="285750" indent="-285750">
              <a:buFont typeface="Arial" panose="020B0604020202020204" pitchFamily="34" charset="0"/>
              <a:buChar char="•"/>
            </a:pPr>
            <a:endParaRPr lang="en-US" b="1" dirty="0">
              <a:solidFill>
                <a:srgbClr val="283C60"/>
              </a:solidFill>
              <a:latin typeface="+mn-lt"/>
            </a:endParaRPr>
          </a:p>
          <a:p>
            <a:pPr marL="285750" indent="-285750">
              <a:buFont typeface="Arial" panose="020B0604020202020204" pitchFamily="34" charset="0"/>
              <a:buChar char="•"/>
            </a:pPr>
            <a:r>
              <a:rPr lang="en-US" b="1" dirty="0">
                <a:solidFill>
                  <a:srgbClr val="283C60"/>
                </a:solidFill>
                <a:latin typeface="+mn-lt"/>
              </a:rPr>
              <a:t>Aids in ensuring plans best serve ALL objectives; and</a:t>
            </a:r>
          </a:p>
          <a:p>
            <a:pPr marL="285750" indent="-285750">
              <a:buFont typeface="Arial" panose="020B0604020202020204" pitchFamily="34" charset="0"/>
              <a:buChar char="•"/>
            </a:pPr>
            <a:endParaRPr lang="en-US" b="1" dirty="0">
              <a:solidFill>
                <a:srgbClr val="283C60"/>
              </a:solidFill>
              <a:latin typeface="+mn-lt"/>
            </a:endParaRPr>
          </a:p>
          <a:p>
            <a:pPr marL="285750" indent="-285750">
              <a:buFont typeface="Arial" panose="020B0604020202020204" pitchFamily="34" charset="0"/>
              <a:buChar char="•"/>
            </a:pPr>
            <a:r>
              <a:rPr lang="en-US" b="1" dirty="0">
                <a:solidFill>
                  <a:srgbClr val="283C60"/>
                </a:solidFill>
                <a:latin typeface="+mn-lt"/>
              </a:rPr>
              <a:t>Identifies potential roadblocks early on.</a:t>
            </a:r>
          </a:p>
        </p:txBody>
      </p:sp>
    </p:spTree>
    <p:extLst>
      <p:ext uri="{BB962C8B-B14F-4D97-AF65-F5344CB8AC3E}">
        <p14:creationId xmlns:p14="http://schemas.microsoft.com/office/powerpoint/2010/main" val="30815582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1. Initiate – Stakeholder Engagement, cont.</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11</a:t>
            </a:fld>
            <a:endParaRPr lang="en-US" dirty="0"/>
          </a:p>
        </p:txBody>
      </p:sp>
      <p:sp>
        <p:nvSpPr>
          <p:cNvPr id="2" name="Rectangle 1"/>
          <p:cNvSpPr/>
          <p:nvPr/>
        </p:nvSpPr>
        <p:spPr>
          <a:xfrm>
            <a:off x="1060126" y="988893"/>
            <a:ext cx="6823730" cy="5724644"/>
          </a:xfrm>
          <a:prstGeom prst="rect">
            <a:avLst/>
          </a:prstGeom>
        </p:spPr>
        <p:txBody>
          <a:bodyPr wrap="square">
            <a:spAutoFit/>
          </a:bodyPr>
          <a:lstStyle/>
          <a:p>
            <a:pPr algn="ctr"/>
            <a:r>
              <a:rPr lang="en-US" sz="2400" b="1" dirty="0">
                <a:solidFill>
                  <a:srgbClr val="283C60"/>
                </a:solidFill>
                <a:latin typeface="+mn-lt"/>
              </a:rPr>
              <a:t>PROJECT ADVISORY PANEL</a:t>
            </a:r>
          </a:p>
          <a:p>
            <a:pPr algn="ctr"/>
            <a:endParaRPr lang="en-US" b="1" dirty="0">
              <a:solidFill>
                <a:srgbClr val="283C60"/>
              </a:solidFill>
              <a:latin typeface="+mn-lt"/>
            </a:endParaRPr>
          </a:p>
          <a:p>
            <a:r>
              <a:rPr lang="en-US" b="1" dirty="0">
                <a:solidFill>
                  <a:srgbClr val="283C60"/>
                </a:solidFill>
                <a:latin typeface="+mn-lt"/>
              </a:rPr>
              <a:t>A Project Advisory Panel is recommended to:</a:t>
            </a:r>
          </a:p>
          <a:p>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Help form/refine project goals and objectives;</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Identify internal and external stakeholders;</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Provide insights on external forces that may impact the project;</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Facilitate stakeholder connections and communication;</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Secure community support for the project;</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Review and evaluate findings from interviews and data analyses; and</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Provide validation and quality assurance on the draft and final project planning documents.</a:t>
            </a:r>
          </a:p>
        </p:txBody>
      </p:sp>
    </p:spTree>
    <p:extLst>
      <p:ext uri="{BB962C8B-B14F-4D97-AF65-F5344CB8AC3E}">
        <p14:creationId xmlns:p14="http://schemas.microsoft.com/office/powerpoint/2010/main" val="22698394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1. Initiate – Stakeholder Engagement, cont.</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12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88" y="2440907"/>
            <a:ext cx="8260597" cy="1925278"/>
          </a:xfrm>
          <a:prstGeom prst="rect">
            <a:avLst/>
          </a:prstGeom>
        </p:spPr>
      </p:pic>
    </p:spTree>
    <p:extLst>
      <p:ext uri="{BB962C8B-B14F-4D97-AF65-F5344CB8AC3E}">
        <p14:creationId xmlns:p14="http://schemas.microsoft.com/office/powerpoint/2010/main" val="18685755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1. Initiate – Stakeholder Engagement, cont.</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13</a:t>
            </a:fld>
            <a:endParaRPr lang="en-US" dirty="0"/>
          </a:p>
        </p:txBody>
      </p:sp>
      <p:sp>
        <p:nvSpPr>
          <p:cNvPr id="5" name="Rectangle 4"/>
          <p:cNvSpPr/>
          <p:nvPr/>
        </p:nvSpPr>
        <p:spPr>
          <a:xfrm>
            <a:off x="850015" y="1297806"/>
            <a:ext cx="7470843" cy="4616648"/>
          </a:xfrm>
          <a:prstGeom prst="rect">
            <a:avLst/>
          </a:prstGeom>
        </p:spPr>
        <p:txBody>
          <a:bodyPr wrap="square">
            <a:spAutoFit/>
          </a:bodyPr>
          <a:lstStyle/>
          <a:p>
            <a:pPr algn="ctr"/>
            <a:r>
              <a:rPr lang="en-US" sz="2400" b="1" dirty="0">
                <a:solidFill>
                  <a:srgbClr val="283C60"/>
                </a:solidFill>
              </a:rPr>
              <a:t>WORKING WITH YOUR MPO</a:t>
            </a:r>
          </a:p>
          <a:p>
            <a:pPr algn="ctr"/>
            <a:endParaRPr lang="en-US" b="1" dirty="0">
              <a:solidFill>
                <a:srgbClr val="283C60"/>
              </a:solidFill>
            </a:endParaRPr>
          </a:p>
          <a:p>
            <a:r>
              <a:rPr lang="en-US" dirty="0">
                <a:solidFill>
                  <a:srgbClr val="283C60"/>
                </a:solidFill>
              </a:rPr>
              <a:t>Port owners should partner with their MPOs to ensure that their plans are complementary, and ports should involve their MPOs when planning projects that will impact the local transportation network.</a:t>
            </a:r>
          </a:p>
          <a:p>
            <a:endParaRPr lang="en-US" dirty="0">
              <a:solidFill>
                <a:srgbClr val="283C60"/>
              </a:solidFill>
            </a:endParaRPr>
          </a:p>
          <a:p>
            <a:r>
              <a:rPr lang="en-US" dirty="0">
                <a:solidFill>
                  <a:srgbClr val="283C60"/>
                </a:solidFill>
              </a:rPr>
              <a:t>Certain port projects should also be incorporated into local, regional and state planning documents such as a city’s capital improvement program (CIP), an MPO Transportation Improvement Program (TIP), Statewide Transportation Improvement Program (STIP), a Long Range Transportation Plan (LRTP), or other similar planning and funding documents. </a:t>
            </a:r>
          </a:p>
          <a:p>
            <a:endParaRPr lang="en-US" dirty="0">
              <a:solidFill>
                <a:srgbClr val="283C60"/>
              </a:solidFill>
            </a:endParaRPr>
          </a:p>
          <a:p>
            <a:r>
              <a:rPr lang="en-US" dirty="0">
                <a:solidFill>
                  <a:srgbClr val="283C60"/>
                </a:solidFill>
              </a:rPr>
              <a:t>Incorporation of projects into these plans can be a first step in securing funding through the Federal-aid formula programs such as the National Highway Freight Program.</a:t>
            </a:r>
          </a:p>
        </p:txBody>
      </p:sp>
    </p:spTree>
    <p:extLst>
      <p:ext uri="{BB962C8B-B14F-4D97-AF65-F5344CB8AC3E}">
        <p14:creationId xmlns:p14="http://schemas.microsoft.com/office/powerpoint/2010/main" val="23200659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2. Quantify</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14</a:t>
            </a:fld>
            <a:endParaRPr lang="en-US" dirty="0"/>
          </a:p>
        </p:txBody>
      </p:sp>
      <p:sp>
        <p:nvSpPr>
          <p:cNvPr id="8" name="Rectangle 7"/>
          <p:cNvSpPr/>
          <p:nvPr/>
        </p:nvSpPr>
        <p:spPr>
          <a:xfrm>
            <a:off x="156117" y="842331"/>
            <a:ext cx="8987883" cy="5755422"/>
          </a:xfrm>
          <a:prstGeom prst="rect">
            <a:avLst/>
          </a:prstGeom>
        </p:spPr>
        <p:txBody>
          <a:bodyPr wrap="square">
            <a:spAutoFit/>
          </a:bodyPr>
          <a:lstStyle/>
          <a:p>
            <a:r>
              <a:rPr lang="en-US" sz="2800" b="1" dirty="0">
                <a:solidFill>
                  <a:srgbClr val="283C60"/>
                </a:solidFill>
              </a:rPr>
              <a:t>QUANTIFY CAPABILITIES, DEMANDS, AND NEEDS</a:t>
            </a:r>
          </a:p>
          <a:p>
            <a:endParaRPr lang="en-US" sz="2800" dirty="0">
              <a:solidFill>
                <a:srgbClr val="283C60"/>
              </a:solidFill>
            </a:endParaRPr>
          </a:p>
          <a:p>
            <a:pPr marL="914400" lvl="1" indent="-457200">
              <a:buFont typeface="+mj-lt"/>
              <a:buAutoNum type="arabicPeriod"/>
            </a:pPr>
            <a:r>
              <a:rPr lang="en-US" sz="2400" b="1" dirty="0">
                <a:solidFill>
                  <a:srgbClr val="283C60"/>
                </a:solidFill>
              </a:rPr>
              <a:t>Existing Conditions</a:t>
            </a:r>
          </a:p>
          <a:p>
            <a:pPr marL="1257300" lvl="2" indent="-342900">
              <a:buFont typeface="Arial" panose="020B0604020202020204" pitchFamily="34" charset="0"/>
              <a:buChar char="•"/>
            </a:pPr>
            <a:r>
              <a:rPr lang="en-US" sz="2400" dirty="0">
                <a:solidFill>
                  <a:srgbClr val="283C60"/>
                </a:solidFill>
              </a:rPr>
              <a:t>Assets</a:t>
            </a:r>
          </a:p>
          <a:p>
            <a:pPr marL="1257300" lvl="2" indent="-342900">
              <a:buFont typeface="Arial" panose="020B0604020202020204" pitchFamily="34" charset="0"/>
              <a:buChar char="•"/>
            </a:pPr>
            <a:r>
              <a:rPr lang="en-US" sz="2400" dirty="0">
                <a:solidFill>
                  <a:srgbClr val="283C60"/>
                </a:solidFill>
              </a:rPr>
              <a:t>Operations</a:t>
            </a:r>
          </a:p>
          <a:p>
            <a:pPr marL="1257300" lvl="2" indent="-342900">
              <a:buFont typeface="Arial" panose="020B0604020202020204" pitchFamily="34" charset="0"/>
              <a:buChar char="•"/>
            </a:pPr>
            <a:r>
              <a:rPr lang="en-US" sz="2400" dirty="0">
                <a:solidFill>
                  <a:srgbClr val="283C60"/>
                </a:solidFill>
              </a:rPr>
              <a:t>External Influences</a:t>
            </a:r>
          </a:p>
          <a:p>
            <a:pPr marL="1257300" lvl="2" indent="-342900">
              <a:buFont typeface="Arial" panose="020B0604020202020204" pitchFamily="34" charset="0"/>
              <a:buChar char="•"/>
            </a:pPr>
            <a:r>
              <a:rPr lang="en-US" sz="2400" dirty="0">
                <a:solidFill>
                  <a:srgbClr val="283C60"/>
                </a:solidFill>
              </a:rPr>
              <a:t>Volumes and Trade Flows</a:t>
            </a:r>
          </a:p>
          <a:p>
            <a:pPr marL="1257300" lvl="2" indent="-342900">
              <a:buFont typeface="Arial" panose="020B0604020202020204" pitchFamily="34" charset="0"/>
              <a:buChar char="•"/>
            </a:pPr>
            <a:r>
              <a:rPr lang="en-US" sz="2400" dirty="0">
                <a:solidFill>
                  <a:srgbClr val="283C60"/>
                </a:solidFill>
              </a:rPr>
              <a:t>Capacity</a:t>
            </a:r>
          </a:p>
          <a:p>
            <a:pPr marL="914400" lvl="1" indent="-457200">
              <a:buFont typeface="+mj-lt"/>
              <a:buAutoNum type="arabicPeriod"/>
            </a:pPr>
            <a:r>
              <a:rPr lang="en-US" sz="2400" b="1" dirty="0">
                <a:solidFill>
                  <a:srgbClr val="283C60"/>
                </a:solidFill>
              </a:rPr>
              <a:t>Project Drivers</a:t>
            </a:r>
          </a:p>
          <a:p>
            <a:pPr marL="1257300" lvl="2" indent="-342900">
              <a:buFont typeface="Arial" panose="020B0604020202020204" pitchFamily="34" charset="0"/>
              <a:buChar char="•"/>
            </a:pPr>
            <a:r>
              <a:rPr lang="en-US" sz="2400" dirty="0">
                <a:solidFill>
                  <a:srgbClr val="283C60"/>
                </a:solidFill>
              </a:rPr>
              <a:t>Regulatory/Environmental</a:t>
            </a:r>
          </a:p>
          <a:p>
            <a:pPr marL="1257300" lvl="2" indent="-342900">
              <a:buFont typeface="Arial" panose="020B0604020202020204" pitchFamily="34" charset="0"/>
              <a:buChar char="•"/>
            </a:pPr>
            <a:r>
              <a:rPr lang="en-US" sz="2400" dirty="0">
                <a:solidFill>
                  <a:srgbClr val="283C60"/>
                </a:solidFill>
              </a:rPr>
              <a:t>Market Dynamics</a:t>
            </a:r>
          </a:p>
          <a:p>
            <a:pPr marL="1257300" lvl="2" indent="-342900">
              <a:buFont typeface="Arial" panose="020B0604020202020204" pitchFamily="34" charset="0"/>
              <a:buChar char="•"/>
            </a:pPr>
            <a:r>
              <a:rPr lang="en-US" sz="2400" dirty="0">
                <a:solidFill>
                  <a:srgbClr val="283C60"/>
                </a:solidFill>
              </a:rPr>
              <a:t>Competitive Position</a:t>
            </a:r>
          </a:p>
          <a:p>
            <a:pPr marL="1257300" lvl="2" indent="-342900">
              <a:buFont typeface="Arial" panose="020B0604020202020204" pitchFamily="34" charset="0"/>
              <a:buChar char="•"/>
            </a:pPr>
            <a:r>
              <a:rPr lang="en-US" sz="2400" dirty="0">
                <a:solidFill>
                  <a:srgbClr val="283C60"/>
                </a:solidFill>
              </a:rPr>
              <a:t>Demand Forecast</a:t>
            </a:r>
          </a:p>
          <a:p>
            <a:pPr marL="914400" lvl="1" indent="-457200">
              <a:buFont typeface="+mj-lt"/>
              <a:buAutoNum type="arabicPeriod"/>
            </a:pPr>
            <a:r>
              <a:rPr lang="en-US" sz="2400" b="1" dirty="0">
                <a:solidFill>
                  <a:srgbClr val="283C60"/>
                </a:solidFill>
              </a:rPr>
              <a:t>Project Needs</a:t>
            </a:r>
          </a:p>
          <a:p>
            <a:pPr marL="1257300" lvl="2" indent="-342900">
              <a:buFont typeface="Arial" panose="020B0604020202020204" pitchFamily="34" charset="0"/>
              <a:buChar char="•"/>
            </a:pPr>
            <a:r>
              <a:rPr lang="en-US" sz="2400" dirty="0">
                <a:solidFill>
                  <a:srgbClr val="283C60"/>
                </a:solidFill>
              </a:rPr>
              <a:t>Gap Analysis</a:t>
            </a:r>
          </a:p>
        </p:txBody>
      </p:sp>
    </p:spTree>
    <p:extLst>
      <p:ext uri="{BB962C8B-B14F-4D97-AF65-F5344CB8AC3E}">
        <p14:creationId xmlns:p14="http://schemas.microsoft.com/office/powerpoint/2010/main" val="42424966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2. Quantify – Existing Conditions, Assets</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15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231" y="1003570"/>
            <a:ext cx="5357374" cy="4183693"/>
          </a:xfrm>
          <a:prstGeom prst="rect">
            <a:avLst/>
          </a:prstGeom>
        </p:spPr>
      </p:pic>
      <p:sp>
        <p:nvSpPr>
          <p:cNvPr id="5" name="Rectangle 4"/>
          <p:cNvSpPr/>
          <p:nvPr/>
        </p:nvSpPr>
        <p:spPr>
          <a:xfrm>
            <a:off x="405097" y="5404006"/>
            <a:ext cx="7977641" cy="1200329"/>
          </a:xfrm>
          <a:prstGeom prst="rect">
            <a:avLst/>
          </a:prstGeom>
        </p:spPr>
        <p:txBody>
          <a:bodyPr wrap="square">
            <a:spAutoFit/>
          </a:bodyPr>
          <a:lstStyle/>
          <a:p>
            <a:r>
              <a:rPr lang="en-US" dirty="0">
                <a:solidFill>
                  <a:srgbClr val="283C60"/>
                </a:solidFill>
              </a:rPr>
              <a:t>An inventory of assets is fundamental to understanding your strengths.</a:t>
            </a:r>
          </a:p>
          <a:p>
            <a:pPr marL="285750" indent="-285750">
              <a:buFont typeface="Arial" panose="020B0604020202020204" pitchFamily="34" charset="0"/>
              <a:buChar char="•"/>
            </a:pPr>
            <a:endParaRPr lang="en-US" dirty="0">
              <a:solidFill>
                <a:srgbClr val="283C60"/>
              </a:solidFill>
            </a:endParaRPr>
          </a:p>
          <a:p>
            <a:r>
              <a:rPr lang="en-US" dirty="0">
                <a:solidFill>
                  <a:srgbClr val="283C60"/>
                </a:solidFill>
              </a:rPr>
              <a:t>More importantly, it may identify weaknesses that may need to be addressed.</a:t>
            </a:r>
          </a:p>
        </p:txBody>
      </p:sp>
    </p:spTree>
    <p:extLst>
      <p:ext uri="{BB962C8B-B14F-4D97-AF65-F5344CB8AC3E}">
        <p14:creationId xmlns:p14="http://schemas.microsoft.com/office/powerpoint/2010/main" val="271264502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2. Quantify – Existing Conditions, Operations</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16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56" y="1377510"/>
            <a:ext cx="7023370" cy="4149709"/>
          </a:xfrm>
          <a:prstGeom prst="rect">
            <a:avLst/>
          </a:prstGeom>
        </p:spPr>
      </p:pic>
    </p:spTree>
    <p:extLst>
      <p:ext uri="{BB962C8B-B14F-4D97-AF65-F5344CB8AC3E}">
        <p14:creationId xmlns:p14="http://schemas.microsoft.com/office/powerpoint/2010/main" val="18990869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2. Quantify – Existing Conditions, External Influences</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17</a:t>
            </a:fld>
            <a:endParaRPr lang="en-US" dirty="0"/>
          </a:p>
        </p:txBody>
      </p:sp>
      <p:sp>
        <p:nvSpPr>
          <p:cNvPr id="2" name="Rectangle 1"/>
          <p:cNvSpPr/>
          <p:nvPr/>
        </p:nvSpPr>
        <p:spPr>
          <a:xfrm>
            <a:off x="1171056" y="1102380"/>
            <a:ext cx="6862730" cy="5447645"/>
          </a:xfrm>
          <a:prstGeom prst="rect">
            <a:avLst/>
          </a:prstGeom>
        </p:spPr>
        <p:txBody>
          <a:bodyPr wrap="square">
            <a:spAutoFit/>
          </a:bodyPr>
          <a:lstStyle/>
          <a:p>
            <a:pPr algn="ctr"/>
            <a:r>
              <a:rPr lang="en-US" sz="2400" b="1" dirty="0">
                <a:solidFill>
                  <a:srgbClr val="283C60"/>
                </a:solidFill>
                <a:latin typeface="+mn-lt"/>
              </a:rPr>
              <a:t>EXTERNAL INFLUENCES</a:t>
            </a:r>
          </a:p>
          <a:p>
            <a:endParaRPr lang="en-US" dirty="0">
              <a:solidFill>
                <a:srgbClr val="283C60"/>
              </a:solidFill>
            </a:endParaRPr>
          </a:p>
          <a:p>
            <a:r>
              <a:rPr lang="en-US" dirty="0">
                <a:solidFill>
                  <a:srgbClr val="283C60"/>
                </a:solidFill>
                <a:latin typeface="+mn-lt"/>
              </a:rPr>
              <a:t>External influences include but are certainly not limited to programs, policies, programs, priorities, laws, and regulations relating to:</a:t>
            </a:r>
          </a:p>
          <a:p>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Land Use and Zoning Restrictions; </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Political Realities; </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Environmental Impacts (good or bad); and </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Regulatory Requirements.</a:t>
            </a:r>
          </a:p>
          <a:p>
            <a:pPr marL="285750" indent="-285750">
              <a:buFont typeface="Arial" panose="020B0604020202020204" pitchFamily="34" charset="0"/>
              <a:buChar char="•"/>
            </a:pPr>
            <a:endParaRPr lang="en-US" dirty="0">
              <a:solidFill>
                <a:srgbClr val="283C60"/>
              </a:solidFill>
              <a:latin typeface="+mn-lt"/>
            </a:endParaRPr>
          </a:p>
          <a:p>
            <a:endParaRPr lang="en-US" dirty="0">
              <a:solidFill>
                <a:srgbClr val="283C60"/>
              </a:solidFill>
              <a:latin typeface="+mn-lt"/>
            </a:endParaRPr>
          </a:p>
          <a:p>
            <a:r>
              <a:rPr lang="en-US" b="1" dirty="0">
                <a:solidFill>
                  <a:srgbClr val="283C60"/>
                </a:solidFill>
                <a:latin typeface="+mn-lt"/>
              </a:rPr>
              <a:t>It’s important to communicate how a proposed project might assist in achieving wider regional goals.</a:t>
            </a:r>
          </a:p>
          <a:p>
            <a:r>
              <a:rPr lang="en-US" dirty="0">
                <a:solidFill>
                  <a:srgbClr val="283C60"/>
                </a:solidFill>
                <a:latin typeface="+mn-lt"/>
              </a:rPr>
              <a:t> </a:t>
            </a:r>
          </a:p>
          <a:p>
            <a:endParaRPr lang="en-US" dirty="0">
              <a:solidFill>
                <a:srgbClr val="283C60"/>
              </a:solidFill>
              <a:latin typeface="+mn-lt"/>
            </a:endParaRPr>
          </a:p>
        </p:txBody>
      </p:sp>
    </p:spTree>
    <p:extLst>
      <p:ext uri="{BB962C8B-B14F-4D97-AF65-F5344CB8AC3E}">
        <p14:creationId xmlns:p14="http://schemas.microsoft.com/office/powerpoint/2010/main" val="36822331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2. Quantify – Existing Conditions, Volumes and Trade</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18</a:t>
            </a:fld>
            <a:endParaRPr lang="en-US" dirty="0"/>
          </a:p>
        </p:txBody>
      </p:sp>
      <p:sp>
        <p:nvSpPr>
          <p:cNvPr id="2" name="Rectangle 1"/>
          <p:cNvSpPr/>
          <p:nvPr/>
        </p:nvSpPr>
        <p:spPr>
          <a:xfrm>
            <a:off x="1022272" y="1848405"/>
            <a:ext cx="7037149" cy="2677656"/>
          </a:xfrm>
          <a:prstGeom prst="rect">
            <a:avLst/>
          </a:prstGeom>
        </p:spPr>
        <p:txBody>
          <a:bodyPr wrap="square">
            <a:spAutoFit/>
          </a:bodyPr>
          <a:lstStyle/>
          <a:p>
            <a:pPr algn="ctr"/>
            <a:r>
              <a:rPr lang="en-US" sz="2400" b="1" dirty="0">
                <a:solidFill>
                  <a:srgbClr val="283C60"/>
                </a:solidFill>
                <a:latin typeface="+mn-lt"/>
              </a:rPr>
              <a:t>VOLUMES AND TRADE FLOWS</a:t>
            </a:r>
          </a:p>
          <a:p>
            <a:endParaRPr lang="en-US" dirty="0">
              <a:solidFill>
                <a:srgbClr val="283C60"/>
              </a:solidFill>
              <a:latin typeface="+mn-lt"/>
            </a:endParaRPr>
          </a:p>
          <a:p>
            <a:r>
              <a:rPr lang="en-US" dirty="0">
                <a:solidFill>
                  <a:srgbClr val="283C60"/>
                </a:solidFill>
                <a:latin typeface="+mn-lt"/>
              </a:rPr>
              <a:t>The project plan should reflect a thorough understanding of the port’s role in its wider marketplace. </a:t>
            </a:r>
          </a:p>
          <a:p>
            <a:endParaRPr lang="en-US" dirty="0">
              <a:solidFill>
                <a:srgbClr val="283C60"/>
              </a:solidFill>
              <a:latin typeface="+mn-lt"/>
            </a:endParaRPr>
          </a:p>
          <a:p>
            <a:r>
              <a:rPr lang="en-US" dirty="0">
                <a:solidFill>
                  <a:srgbClr val="283C60"/>
                </a:solidFill>
                <a:latin typeface="+mn-lt"/>
              </a:rPr>
              <a:t>The research and analysis should combine statistically valid and verified data collected during the Data Collection step to fully inform the planning process on port volumes, origins and destinations, commodity types, and transportation modes.</a:t>
            </a:r>
          </a:p>
        </p:txBody>
      </p:sp>
    </p:spTree>
    <p:extLst>
      <p:ext uri="{BB962C8B-B14F-4D97-AF65-F5344CB8AC3E}">
        <p14:creationId xmlns:p14="http://schemas.microsoft.com/office/powerpoint/2010/main" val="2862625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2. Quantify – Existing Conditions, Capacity</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19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88" y="1969612"/>
            <a:ext cx="8259958" cy="2933128"/>
          </a:xfrm>
          <a:prstGeom prst="rect">
            <a:avLst/>
          </a:prstGeom>
        </p:spPr>
      </p:pic>
    </p:spTree>
    <p:extLst>
      <p:ext uri="{BB962C8B-B14F-4D97-AF65-F5344CB8AC3E}">
        <p14:creationId xmlns:p14="http://schemas.microsoft.com/office/powerpoint/2010/main" val="2316673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1D8401-1C4B-4626-8312-77EB2A7FE59D}" type="slidenum">
              <a:rPr lang="en-US" smtClean="0"/>
              <a:t>2</a:t>
            </a:fld>
            <a:endParaRPr lang="en-US" dirty="0"/>
          </a:p>
        </p:txBody>
      </p:sp>
      <p:sp>
        <p:nvSpPr>
          <p:cNvPr id="3" name="Content Placeholder 2"/>
          <p:cNvSpPr>
            <a:spLocks noGrp="1"/>
          </p:cNvSpPr>
          <p:nvPr>
            <p:ph idx="1"/>
          </p:nvPr>
        </p:nvSpPr>
        <p:spPr>
          <a:xfrm>
            <a:off x="382588" y="1135567"/>
            <a:ext cx="8410575" cy="5414458"/>
          </a:xfrm>
        </p:spPr>
        <p:txBody>
          <a:bodyPr>
            <a:normAutofit fontScale="25000" lnSpcReduction="20000"/>
          </a:bodyPr>
          <a:lstStyle/>
          <a:p>
            <a:pPr marL="0" indent="0" algn="ctr">
              <a:buNone/>
            </a:pPr>
            <a:r>
              <a:rPr lang="en-US" sz="12800" u="sng" dirty="0"/>
              <a:t>MISSION</a:t>
            </a:r>
          </a:p>
          <a:p>
            <a:pPr marL="0" indent="0">
              <a:buNone/>
            </a:pPr>
            <a:r>
              <a:rPr lang="en-US" sz="9600" b="0" dirty="0"/>
              <a:t>Improve the Maritime Transportation System, including Ports, Connectors and Marine Highways through Investment, Integration and Innovation to meet the current and future needs of the Nation.</a:t>
            </a:r>
          </a:p>
          <a:p>
            <a:pPr marL="0" indent="0" algn="ctr">
              <a:buNone/>
            </a:pPr>
            <a:r>
              <a:rPr lang="en-US" sz="12800" u="sng" dirty="0"/>
              <a:t>VISION</a:t>
            </a:r>
          </a:p>
          <a:p>
            <a:pPr marL="0" indent="0">
              <a:buNone/>
            </a:pPr>
            <a:r>
              <a:rPr lang="en-US" sz="9600" b="0" dirty="0"/>
              <a:t>A capable, connected system – water, road and rail – to benefit every American.</a:t>
            </a:r>
          </a:p>
          <a:p>
            <a:pPr marL="0" indent="0" algn="ctr">
              <a:buNone/>
            </a:pPr>
            <a:r>
              <a:rPr lang="en-US" sz="12800" u="sng" dirty="0"/>
              <a:t>GOAL</a:t>
            </a:r>
          </a:p>
          <a:p>
            <a:pPr marL="0" indent="0">
              <a:buNone/>
            </a:pPr>
            <a:r>
              <a:rPr lang="en-US" sz="9600" b="0" dirty="0"/>
              <a:t>Increase national cargo capacity and improve the reliability of freight movements through ports.</a:t>
            </a:r>
          </a:p>
          <a:p>
            <a:pPr marL="0" indent="0">
              <a:buNone/>
            </a:pPr>
            <a:r>
              <a:rPr lang="en-US" sz="6400" dirty="0"/>
              <a:t>Legislative Authority - Port development - </a:t>
            </a:r>
            <a:r>
              <a:rPr lang="en-US" sz="6400" dirty="0">
                <a:cs typeface="Arial" panose="020B0604020202020204" pitchFamily="34" charset="0"/>
              </a:rPr>
              <a:t>46 USC 50302</a:t>
            </a:r>
            <a:endParaRPr lang="en-US" sz="6400" i="1" dirty="0"/>
          </a:p>
          <a:p>
            <a:endParaRPr lang="en-US" i="1" dirty="0"/>
          </a:p>
          <a:p>
            <a:endParaRPr lang="en-US" dirty="0"/>
          </a:p>
          <a:p>
            <a:pPr marL="0" indent="0">
              <a:buNone/>
            </a:pPr>
            <a:endParaRPr lang="en-US" dirty="0"/>
          </a:p>
        </p:txBody>
      </p:sp>
      <p:sp>
        <p:nvSpPr>
          <p:cNvPr id="9" name="Slide Number Placeholder 2"/>
          <p:cNvSpPr txBox="1">
            <a:spLocks/>
          </p:cNvSpPr>
          <p:nvPr/>
        </p:nvSpPr>
        <p:spPr bwMode="auto">
          <a:xfrm>
            <a:off x="8569325"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a:t>
            </a:fld>
            <a:endParaRPr lang="en-US" dirty="0"/>
          </a:p>
        </p:txBody>
      </p:sp>
      <p:sp>
        <p:nvSpPr>
          <p:cNvPr id="8" name="Title 3"/>
          <p:cNvSpPr>
            <a:spLocks noGrp="1"/>
          </p:cNvSpPr>
          <p:nvPr>
            <p:ph type="title"/>
          </p:nvPr>
        </p:nvSpPr>
        <p:spPr>
          <a:xfrm>
            <a:off x="382588" y="0"/>
            <a:ext cx="7170607" cy="633663"/>
          </a:xfrm>
        </p:spPr>
        <p:txBody>
          <a:bodyPr>
            <a:normAutofit/>
          </a:bodyPr>
          <a:lstStyle/>
          <a:p>
            <a:pPr>
              <a:tabLst/>
            </a:pPr>
            <a:r>
              <a:rPr lang="en-US" dirty="0"/>
              <a:t>Office of Ports &amp; Waterways</a:t>
            </a:r>
          </a:p>
        </p:txBody>
      </p:sp>
    </p:spTree>
    <p:extLst>
      <p:ext uri="{BB962C8B-B14F-4D97-AF65-F5344CB8AC3E}">
        <p14:creationId xmlns:p14="http://schemas.microsoft.com/office/powerpoint/2010/main" val="25110427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2. Quantify – Existing Conditions, Capacity, cont.</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20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88" y="955575"/>
            <a:ext cx="2115683" cy="27288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8584" y="917065"/>
            <a:ext cx="2134115" cy="276734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7875" y="955575"/>
            <a:ext cx="2109058" cy="272883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6070" y="3752799"/>
            <a:ext cx="2223610" cy="288974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1451" y="3845316"/>
            <a:ext cx="2114265" cy="2704709"/>
          </a:xfrm>
          <a:prstGeom prst="rect">
            <a:avLst/>
          </a:prstGeom>
        </p:spPr>
      </p:pic>
    </p:spTree>
    <p:extLst>
      <p:ext uri="{BB962C8B-B14F-4D97-AF65-F5344CB8AC3E}">
        <p14:creationId xmlns:p14="http://schemas.microsoft.com/office/powerpoint/2010/main" val="30473498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2. Quantify – Project Drivers</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21</a:t>
            </a:fld>
            <a:endParaRPr lang="en-US" dirty="0"/>
          </a:p>
        </p:txBody>
      </p:sp>
      <p:sp>
        <p:nvSpPr>
          <p:cNvPr id="7" name="Rectangle 6"/>
          <p:cNvSpPr/>
          <p:nvPr/>
        </p:nvSpPr>
        <p:spPr>
          <a:xfrm>
            <a:off x="759126" y="987788"/>
            <a:ext cx="7556738" cy="5724644"/>
          </a:xfrm>
          <a:prstGeom prst="rect">
            <a:avLst/>
          </a:prstGeom>
        </p:spPr>
        <p:txBody>
          <a:bodyPr wrap="square">
            <a:spAutoFit/>
          </a:bodyPr>
          <a:lstStyle/>
          <a:p>
            <a:pPr algn="ctr"/>
            <a:r>
              <a:rPr lang="en-US" sz="2400" b="1" dirty="0">
                <a:solidFill>
                  <a:srgbClr val="283C60"/>
                </a:solidFill>
                <a:latin typeface="+mn-lt"/>
              </a:rPr>
              <a:t>PROJECT DRIVERS</a:t>
            </a:r>
          </a:p>
          <a:p>
            <a:endParaRPr lang="en-US" dirty="0">
              <a:solidFill>
                <a:srgbClr val="283C60"/>
              </a:solidFill>
            </a:endParaRPr>
          </a:p>
          <a:p>
            <a:r>
              <a:rPr lang="en-US" dirty="0">
                <a:solidFill>
                  <a:srgbClr val="283C60"/>
                </a:solidFill>
                <a:latin typeface="+mn-lt"/>
              </a:rPr>
              <a:t>Project Drivers are described in the toolkit as “forces external to a port that impact a potential project and that may be the impetus behind a project.”  </a:t>
            </a:r>
          </a:p>
          <a:p>
            <a:endParaRPr lang="en-US" dirty="0">
              <a:solidFill>
                <a:srgbClr val="283C60"/>
              </a:solidFill>
              <a:latin typeface="+mn-lt"/>
            </a:endParaRPr>
          </a:p>
          <a:p>
            <a:r>
              <a:rPr lang="en-US" dirty="0">
                <a:solidFill>
                  <a:srgbClr val="283C60"/>
                </a:solidFill>
                <a:latin typeface="+mn-lt"/>
              </a:rPr>
              <a:t>Examples of Project Drivers provided in the toolkit include:</a:t>
            </a:r>
          </a:p>
          <a:p>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Regulatory Environment – </a:t>
            </a:r>
            <a:r>
              <a:rPr lang="en-US" i="1" dirty="0">
                <a:solidFill>
                  <a:srgbClr val="283C60"/>
                </a:solidFill>
                <a:latin typeface="+mn-lt"/>
              </a:rPr>
              <a:t>land use, transportation, environment, labor, health and safety, security, community, funding, etc</a:t>
            </a:r>
            <a:r>
              <a:rPr lang="en-US" dirty="0">
                <a:solidFill>
                  <a:srgbClr val="283C60"/>
                </a:solidFill>
                <a:latin typeface="+mn-lt"/>
              </a:rPr>
              <a:t>.; </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Market Dynamics; </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Competitive Position; and </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Demand Forecast.</a:t>
            </a:r>
          </a:p>
          <a:p>
            <a:pPr marL="285750" indent="-285750">
              <a:buFont typeface="Arial" panose="020B0604020202020204" pitchFamily="34" charset="0"/>
              <a:buChar char="•"/>
            </a:pPr>
            <a:endParaRPr lang="en-US" dirty="0">
              <a:solidFill>
                <a:srgbClr val="283C60"/>
              </a:solidFill>
              <a:latin typeface="+mn-lt"/>
            </a:endParaRPr>
          </a:p>
          <a:p>
            <a:r>
              <a:rPr lang="en-US" b="1" dirty="0">
                <a:solidFill>
                  <a:srgbClr val="283C60"/>
                </a:solidFill>
                <a:latin typeface="+mn-lt"/>
              </a:rPr>
              <a:t>Identification of the project drivers allows the generation of  practical and effective project alternatives that will fulfill the project objectives.</a:t>
            </a:r>
            <a:endParaRPr lang="en-US" dirty="0">
              <a:solidFill>
                <a:srgbClr val="283C60"/>
              </a:solidFill>
              <a:latin typeface="+mn-lt"/>
            </a:endParaRPr>
          </a:p>
        </p:txBody>
      </p:sp>
    </p:spTree>
    <p:extLst>
      <p:ext uri="{BB962C8B-B14F-4D97-AF65-F5344CB8AC3E}">
        <p14:creationId xmlns:p14="http://schemas.microsoft.com/office/powerpoint/2010/main" val="5530891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2. Quantify – Project Drivers, Market Dynamics</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22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301" y="839889"/>
            <a:ext cx="5349969" cy="5710136"/>
          </a:xfrm>
          <a:prstGeom prst="rect">
            <a:avLst/>
          </a:prstGeom>
        </p:spPr>
      </p:pic>
    </p:spTree>
    <p:extLst>
      <p:ext uri="{BB962C8B-B14F-4D97-AF65-F5344CB8AC3E}">
        <p14:creationId xmlns:p14="http://schemas.microsoft.com/office/powerpoint/2010/main" val="6601496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2. Quantify – Project Drivers, Competitive Position</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23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47" y="1128054"/>
            <a:ext cx="7177177" cy="4668316"/>
          </a:xfrm>
          <a:prstGeom prst="rect">
            <a:avLst/>
          </a:prstGeom>
        </p:spPr>
      </p:pic>
    </p:spTree>
    <p:extLst>
      <p:ext uri="{BB962C8B-B14F-4D97-AF65-F5344CB8AC3E}">
        <p14:creationId xmlns:p14="http://schemas.microsoft.com/office/powerpoint/2010/main" val="387845724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2. Quantify – Project Drivers, Demand Forecast</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24</a:t>
            </a:fld>
            <a:endParaRPr lang="en-US" dirty="0"/>
          </a:p>
        </p:txBody>
      </p:sp>
      <p:sp>
        <p:nvSpPr>
          <p:cNvPr id="5" name="Rectangle 4"/>
          <p:cNvSpPr/>
          <p:nvPr/>
        </p:nvSpPr>
        <p:spPr>
          <a:xfrm>
            <a:off x="1" y="971620"/>
            <a:ext cx="9196451" cy="5786199"/>
          </a:xfrm>
          <a:prstGeom prst="rect">
            <a:avLst/>
          </a:prstGeom>
        </p:spPr>
        <p:txBody>
          <a:bodyPr wrap="square">
            <a:spAutoFit/>
          </a:bodyPr>
          <a:lstStyle/>
          <a:p>
            <a:pPr algn="ctr"/>
            <a:r>
              <a:rPr lang="en-US" sz="3200" b="1" dirty="0">
                <a:solidFill>
                  <a:srgbClr val="283C60"/>
                </a:solidFill>
                <a:latin typeface="+mn-lt"/>
              </a:rPr>
              <a:t>SAMPLE FACTORS FOR DEMAND FORECAST</a:t>
            </a:r>
          </a:p>
          <a:p>
            <a:pPr algn="ctr"/>
            <a:endParaRPr lang="en-US" dirty="0">
              <a:solidFill>
                <a:srgbClr val="283C60"/>
              </a:solidFill>
              <a:latin typeface="+mn-lt"/>
            </a:endParaRPr>
          </a:p>
          <a:p>
            <a:pPr marL="285750" indent="-285750">
              <a:buFont typeface="Arial" panose="020B0604020202020204" pitchFamily="34" charset="0"/>
              <a:buChar char="•"/>
            </a:pPr>
            <a:r>
              <a:rPr lang="en-US" sz="2000" dirty="0">
                <a:solidFill>
                  <a:srgbClr val="283C60"/>
                </a:solidFill>
                <a:latin typeface="+mn-lt"/>
              </a:rPr>
              <a:t>What markets/products could reasonably be attracted to the port?</a:t>
            </a:r>
          </a:p>
          <a:p>
            <a:pPr marL="285750" indent="-285750">
              <a:buFont typeface="Arial" panose="020B0604020202020204" pitchFamily="34" charset="0"/>
              <a:buChar char="•"/>
            </a:pPr>
            <a:r>
              <a:rPr lang="en-US" sz="2000" dirty="0">
                <a:solidFill>
                  <a:srgbClr val="283C60"/>
                </a:solidFill>
                <a:latin typeface="+mn-lt"/>
              </a:rPr>
              <a:t>What are the projections for the fundamental drivers of these product volumes?</a:t>
            </a:r>
          </a:p>
          <a:p>
            <a:pPr marL="285750" indent="-285750">
              <a:buFont typeface="Arial" panose="020B0604020202020204" pitchFamily="34" charset="0"/>
              <a:buChar char="•"/>
            </a:pPr>
            <a:r>
              <a:rPr lang="en-US" sz="2000" dirty="0">
                <a:solidFill>
                  <a:srgbClr val="283C60"/>
                </a:solidFill>
                <a:latin typeface="+mn-lt"/>
              </a:rPr>
              <a:t>What are the origins and destinations of the products?</a:t>
            </a:r>
          </a:p>
          <a:p>
            <a:pPr marL="285750" indent="-285750">
              <a:buFont typeface="Arial" panose="020B0604020202020204" pitchFamily="34" charset="0"/>
              <a:buChar char="•"/>
            </a:pPr>
            <a:r>
              <a:rPr lang="en-US" sz="2000" dirty="0">
                <a:solidFill>
                  <a:srgbClr val="283C60"/>
                </a:solidFill>
                <a:latin typeface="+mn-lt"/>
              </a:rPr>
              <a:t>What advantages does the port have in serving these markets?</a:t>
            </a:r>
          </a:p>
          <a:p>
            <a:pPr marL="285750" indent="-285750">
              <a:buFont typeface="Arial" panose="020B0604020202020204" pitchFamily="34" charset="0"/>
              <a:buChar char="•"/>
            </a:pPr>
            <a:r>
              <a:rPr lang="en-US" sz="2000" dirty="0">
                <a:solidFill>
                  <a:srgbClr val="283C60"/>
                </a:solidFill>
                <a:latin typeface="+mn-lt"/>
              </a:rPr>
              <a:t>Where does the port stand in relation to carriers’ service rotations and how might this change in the future (e.g., as a result of evolving alliances or modifications in ship size)?</a:t>
            </a:r>
          </a:p>
          <a:p>
            <a:pPr marL="285750" indent="-285750">
              <a:buFont typeface="Arial" panose="020B0604020202020204" pitchFamily="34" charset="0"/>
              <a:buChar char="•"/>
            </a:pPr>
            <a:r>
              <a:rPr lang="en-US" sz="2000" dirty="0">
                <a:solidFill>
                  <a:srgbClr val="283C60"/>
                </a:solidFill>
                <a:latin typeface="+mn-lt"/>
              </a:rPr>
              <a:t>What are “upstream” and “downstream” ports focused on?</a:t>
            </a:r>
          </a:p>
          <a:p>
            <a:pPr marL="285750" indent="-285750">
              <a:buFont typeface="Arial" panose="020B0604020202020204" pitchFamily="34" charset="0"/>
              <a:buChar char="•"/>
            </a:pPr>
            <a:r>
              <a:rPr lang="en-US" sz="2000" dirty="0">
                <a:solidFill>
                  <a:srgbClr val="283C60"/>
                </a:solidFill>
                <a:latin typeface="+mn-lt"/>
              </a:rPr>
              <a:t>What are the port’s advantages in terms of inland transportation for products, foreign origins or destinations?</a:t>
            </a:r>
          </a:p>
          <a:p>
            <a:pPr marL="285750" indent="-285750">
              <a:buFont typeface="Arial" panose="020B0604020202020204" pitchFamily="34" charset="0"/>
              <a:buChar char="•"/>
            </a:pPr>
            <a:r>
              <a:rPr lang="en-US" sz="2000" dirty="0">
                <a:solidFill>
                  <a:srgbClr val="283C60"/>
                </a:solidFill>
                <a:latin typeface="+mn-lt"/>
              </a:rPr>
              <a:t>What share does the port have of volumes for those markets (products, foreign regions, inland regions) that it could realistically serve?</a:t>
            </a:r>
          </a:p>
          <a:p>
            <a:pPr marL="285750" indent="-285750">
              <a:buFont typeface="Arial" panose="020B0604020202020204" pitchFamily="34" charset="0"/>
              <a:buChar char="•"/>
            </a:pPr>
            <a:r>
              <a:rPr lang="en-US" sz="2000" dirty="0">
                <a:solidFill>
                  <a:srgbClr val="283C60"/>
                </a:solidFill>
                <a:latin typeface="+mn-lt"/>
              </a:rPr>
              <a:t>What are competitive ports’ shares of these markets?</a:t>
            </a:r>
          </a:p>
          <a:p>
            <a:pPr marL="285750" indent="-285750">
              <a:buFont typeface="Arial" panose="020B0604020202020204" pitchFamily="34" charset="0"/>
              <a:buChar char="•"/>
            </a:pPr>
            <a:r>
              <a:rPr lang="en-US" sz="2000" dirty="0">
                <a:solidFill>
                  <a:srgbClr val="283C60"/>
                </a:solidFill>
                <a:latin typeface="+mn-lt"/>
              </a:rPr>
              <a:t>What advantages does the port have, or could potentially have, versus competitive ports in these markets (e.g. inland transportation time or cost)?</a:t>
            </a:r>
          </a:p>
        </p:txBody>
      </p:sp>
    </p:spTree>
    <p:extLst>
      <p:ext uri="{BB962C8B-B14F-4D97-AF65-F5344CB8AC3E}">
        <p14:creationId xmlns:p14="http://schemas.microsoft.com/office/powerpoint/2010/main" val="12439518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2. Quantify – Project Needs</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25</a:t>
            </a:fld>
            <a:endParaRPr lang="en-US" dirty="0"/>
          </a:p>
        </p:txBody>
      </p:sp>
      <p:sp>
        <p:nvSpPr>
          <p:cNvPr id="5" name="Rectangle 4"/>
          <p:cNvSpPr/>
          <p:nvPr/>
        </p:nvSpPr>
        <p:spPr>
          <a:xfrm>
            <a:off x="371295" y="1224677"/>
            <a:ext cx="8485367" cy="4493538"/>
          </a:xfrm>
          <a:prstGeom prst="rect">
            <a:avLst/>
          </a:prstGeom>
        </p:spPr>
        <p:txBody>
          <a:bodyPr wrap="square">
            <a:spAutoFit/>
          </a:bodyPr>
          <a:lstStyle/>
          <a:p>
            <a:pPr algn="ctr"/>
            <a:r>
              <a:rPr lang="en-US" sz="3200" b="1" dirty="0">
                <a:solidFill>
                  <a:srgbClr val="283C60"/>
                </a:solidFill>
                <a:latin typeface="+mn-lt"/>
              </a:rPr>
              <a:t>GAP ANALYSIS</a:t>
            </a:r>
          </a:p>
          <a:p>
            <a:pPr algn="ctr"/>
            <a:r>
              <a:rPr lang="en-US" sz="2800" dirty="0">
                <a:solidFill>
                  <a:srgbClr val="283C60"/>
                </a:solidFill>
                <a:latin typeface="+mn-lt"/>
              </a:rPr>
              <a:t>Assesses the differences between a port’s capabilities and performance and its opportunities and objectives relative to a potential project.</a:t>
            </a:r>
          </a:p>
          <a:p>
            <a:endParaRPr lang="en-US" dirty="0">
              <a:solidFill>
                <a:srgbClr val="283C60"/>
              </a:solidFill>
              <a:latin typeface="+mn-lt"/>
            </a:endParaRPr>
          </a:p>
          <a:p>
            <a:endParaRPr lang="en-US" dirty="0">
              <a:solidFill>
                <a:srgbClr val="283C60"/>
              </a:solidFill>
              <a:latin typeface="+mn-lt"/>
            </a:endParaRPr>
          </a:p>
          <a:p>
            <a:endParaRPr lang="en-US" dirty="0">
              <a:solidFill>
                <a:srgbClr val="283C60"/>
              </a:solidFill>
              <a:latin typeface="+mn-lt"/>
            </a:endParaRPr>
          </a:p>
          <a:p>
            <a:pPr algn="ctr"/>
            <a:r>
              <a:rPr lang="en-US" sz="3200" b="1" dirty="0">
                <a:solidFill>
                  <a:srgbClr val="283C60"/>
                </a:solidFill>
                <a:latin typeface="+mn-lt"/>
              </a:rPr>
              <a:t>PROJECT NEEDS</a:t>
            </a:r>
          </a:p>
          <a:p>
            <a:pPr algn="ctr"/>
            <a:r>
              <a:rPr lang="en-US" sz="2800" dirty="0">
                <a:solidFill>
                  <a:srgbClr val="283C60"/>
                </a:solidFill>
                <a:latin typeface="+mn-lt"/>
              </a:rPr>
              <a:t>Based on Gap Analysis. May include changes to infrastructure, equipment, or operations required to address the Project Drivers.</a:t>
            </a:r>
          </a:p>
        </p:txBody>
      </p:sp>
    </p:spTree>
    <p:extLst>
      <p:ext uri="{BB962C8B-B14F-4D97-AF65-F5344CB8AC3E}">
        <p14:creationId xmlns:p14="http://schemas.microsoft.com/office/powerpoint/2010/main" val="32042997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3. Form</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26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023" y="878204"/>
            <a:ext cx="5178623" cy="5662803"/>
          </a:xfrm>
          <a:prstGeom prst="rect">
            <a:avLst/>
          </a:prstGeom>
        </p:spPr>
      </p:pic>
    </p:spTree>
    <p:extLst>
      <p:ext uri="{BB962C8B-B14F-4D97-AF65-F5344CB8AC3E}">
        <p14:creationId xmlns:p14="http://schemas.microsoft.com/office/powerpoint/2010/main" val="34972002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3. Form – Project Context</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27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025" y="887222"/>
            <a:ext cx="5178623" cy="5662803"/>
          </a:xfrm>
          <a:prstGeom prst="rect">
            <a:avLst/>
          </a:prstGeom>
        </p:spPr>
      </p:pic>
      <p:sp>
        <p:nvSpPr>
          <p:cNvPr id="2" name="Rectangle: Rounded Corners 1"/>
          <p:cNvSpPr/>
          <p:nvPr/>
        </p:nvSpPr>
        <p:spPr>
          <a:xfrm>
            <a:off x="3661386" y="744795"/>
            <a:ext cx="1739900" cy="616833"/>
          </a:xfrm>
          <a:prstGeom prst="roundRect">
            <a:avLst/>
          </a:prstGeom>
          <a:noFill/>
          <a:ln w="889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7007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3. Form – Alternatives Development</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28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751" y="887222"/>
            <a:ext cx="5178623" cy="5662803"/>
          </a:xfrm>
          <a:prstGeom prst="rect">
            <a:avLst/>
          </a:prstGeom>
        </p:spPr>
      </p:pic>
      <p:sp>
        <p:nvSpPr>
          <p:cNvPr id="8" name="Rectangle: Rounded Corners 7"/>
          <p:cNvSpPr/>
          <p:nvPr/>
        </p:nvSpPr>
        <p:spPr>
          <a:xfrm>
            <a:off x="1554480" y="1254032"/>
            <a:ext cx="6257109" cy="4480561"/>
          </a:xfrm>
          <a:prstGeom prst="roundRect">
            <a:avLst/>
          </a:prstGeom>
          <a:noFill/>
          <a:ln w="889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7796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3. Form – Alternatives Assessment</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29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025" y="887222"/>
            <a:ext cx="5178623" cy="5662803"/>
          </a:xfrm>
          <a:prstGeom prst="rect">
            <a:avLst/>
          </a:prstGeom>
        </p:spPr>
      </p:pic>
      <p:sp>
        <p:nvSpPr>
          <p:cNvPr id="5" name="Rectangle: Rounded Corners 4"/>
          <p:cNvSpPr/>
          <p:nvPr/>
        </p:nvSpPr>
        <p:spPr>
          <a:xfrm>
            <a:off x="3135811" y="2069011"/>
            <a:ext cx="2705100" cy="1524000"/>
          </a:xfrm>
          <a:prstGeom prst="roundRect">
            <a:avLst/>
          </a:prstGeom>
          <a:noFill/>
          <a:ln w="889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3732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Port Planning &amp; Investment Toolkit – Background </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3</a:t>
            </a:fld>
            <a:endParaRPr lang="en-US" dirty="0"/>
          </a:p>
        </p:txBody>
      </p:sp>
      <p:pic>
        <p:nvPicPr>
          <p:cNvPr id="6" name="Picture 5"/>
          <p:cNvPicPr>
            <a:picLocks noChangeAspect="1"/>
          </p:cNvPicPr>
          <p:nvPr/>
        </p:nvPicPr>
        <p:blipFill>
          <a:blip r:embed="rId3"/>
          <a:stretch>
            <a:fillRect/>
          </a:stretch>
        </p:blipFill>
        <p:spPr>
          <a:xfrm>
            <a:off x="4861356" y="1596171"/>
            <a:ext cx="3460556" cy="4482849"/>
          </a:xfrm>
          <a:prstGeom prst="rect">
            <a:avLst/>
          </a:prstGeom>
        </p:spPr>
      </p:pic>
      <p:sp>
        <p:nvSpPr>
          <p:cNvPr id="8" name="Content Placeholder 2"/>
          <p:cNvSpPr>
            <a:spLocks noGrp="1"/>
          </p:cNvSpPr>
          <p:nvPr>
            <p:ph idx="1"/>
          </p:nvPr>
        </p:nvSpPr>
        <p:spPr>
          <a:xfrm>
            <a:off x="354779" y="1727682"/>
            <a:ext cx="4644599" cy="4351338"/>
          </a:xfrm>
        </p:spPr>
        <p:txBody>
          <a:bodyPr>
            <a:normAutofit lnSpcReduction="10000"/>
          </a:bodyPr>
          <a:lstStyle/>
          <a:p>
            <a:pPr marL="0" indent="0">
              <a:buNone/>
            </a:pPr>
            <a:r>
              <a:rPr lang="en-US" b="0" dirty="0">
                <a:cs typeface="Helvetica" panose="020B0604020202020204" pitchFamily="34" charset="0"/>
              </a:rPr>
              <a:t>A </a:t>
            </a:r>
            <a:r>
              <a:rPr lang="en-US" dirty="0">
                <a:cs typeface="Helvetica" panose="020B0604020202020204" pitchFamily="34" charset="0"/>
              </a:rPr>
              <a:t>joint effort </a:t>
            </a:r>
            <a:r>
              <a:rPr lang="en-US" b="0" dirty="0">
                <a:cs typeface="Helvetica" panose="020B0604020202020204" pitchFamily="34" charset="0"/>
              </a:rPr>
              <a:t>between MARAD and AAPA</a:t>
            </a:r>
            <a:endParaRPr lang="en-US" b="0" dirty="0"/>
          </a:p>
          <a:p>
            <a:pPr marL="0" indent="0">
              <a:buNone/>
            </a:pPr>
            <a:r>
              <a:rPr lang="en-US" b="0" dirty="0">
                <a:cs typeface="Helvetica" panose="020B0604020202020204" pitchFamily="34" charset="0"/>
              </a:rPr>
              <a:t>The Toolkit modules can be used to help ports:</a:t>
            </a:r>
          </a:p>
          <a:p>
            <a:pPr lvl="1"/>
            <a:r>
              <a:rPr lang="en-US" dirty="0">
                <a:cs typeface="Helvetica" panose="020B0604020202020204" pitchFamily="34" charset="0"/>
              </a:rPr>
              <a:t>Evaluate port conditions;</a:t>
            </a:r>
          </a:p>
          <a:p>
            <a:pPr lvl="1"/>
            <a:r>
              <a:rPr lang="en-US" dirty="0">
                <a:cs typeface="Helvetica" panose="020B0604020202020204" pitchFamily="34" charset="0"/>
              </a:rPr>
              <a:t>Define problems;</a:t>
            </a:r>
          </a:p>
          <a:p>
            <a:pPr lvl="1"/>
            <a:r>
              <a:rPr lang="en-US" dirty="0">
                <a:cs typeface="Helvetica" panose="020B0604020202020204" pitchFamily="34" charset="0"/>
              </a:rPr>
              <a:t>Plan thoroughly;</a:t>
            </a:r>
          </a:p>
          <a:p>
            <a:pPr lvl="1"/>
            <a:r>
              <a:rPr lang="en-US" dirty="0">
                <a:cs typeface="Helvetica" panose="020B0604020202020204" pitchFamily="34" charset="0"/>
              </a:rPr>
              <a:t>Navigate the preplanning process;</a:t>
            </a:r>
          </a:p>
          <a:p>
            <a:pPr lvl="1"/>
            <a:r>
              <a:rPr lang="en-US" dirty="0">
                <a:cs typeface="Helvetica" panose="020B0604020202020204" pitchFamily="34" charset="0"/>
              </a:rPr>
              <a:t>Engage private partners;</a:t>
            </a:r>
          </a:p>
          <a:p>
            <a:pPr lvl="1"/>
            <a:r>
              <a:rPr lang="en-US" dirty="0">
                <a:cs typeface="Helvetica" panose="020B0604020202020204" pitchFamily="34" charset="0"/>
              </a:rPr>
              <a:t>Present actionable needs;</a:t>
            </a:r>
          </a:p>
          <a:p>
            <a:pPr lvl="1"/>
            <a:r>
              <a:rPr lang="en-US" dirty="0">
                <a:cs typeface="Helvetica" panose="020B0604020202020204" pitchFamily="34" charset="0"/>
              </a:rPr>
              <a:t>Access available funding; and</a:t>
            </a:r>
          </a:p>
          <a:p>
            <a:pPr lvl="1"/>
            <a:r>
              <a:rPr lang="en-US" dirty="0">
                <a:cs typeface="Helvetica" panose="020B0604020202020204" pitchFamily="34" charset="0"/>
              </a:rPr>
              <a:t>Complete projects</a:t>
            </a:r>
          </a:p>
          <a:p>
            <a:pPr marL="0" indent="0">
              <a:buNone/>
            </a:pPr>
            <a:endParaRPr lang="en-US" b="0" dirty="0">
              <a:cs typeface="Helvetica" panose="020B0604020202020204" pitchFamily="34" charset="0"/>
            </a:endParaRPr>
          </a:p>
          <a:p>
            <a:pPr marL="0" indent="0">
              <a:buNone/>
            </a:pPr>
            <a:r>
              <a:rPr lang="en-US" b="0" dirty="0">
                <a:cs typeface="Helvetica" panose="020B0604020202020204" pitchFamily="34" charset="0"/>
              </a:rPr>
              <a:t>The toolkit helps </a:t>
            </a:r>
            <a:r>
              <a:rPr lang="en-US" dirty="0">
                <a:cs typeface="Helvetica" panose="020B0604020202020204" pitchFamily="34" charset="0"/>
              </a:rPr>
              <a:t>ports obtain funding</a:t>
            </a:r>
          </a:p>
          <a:p>
            <a:pPr marL="0" indent="0">
              <a:buNone/>
            </a:pPr>
            <a:r>
              <a:rPr lang="en-US" sz="1600" u="sng" dirty="0">
                <a:solidFill>
                  <a:srgbClr val="0000FF"/>
                </a:solidFill>
              </a:rPr>
              <a:t>http://www.aapa-ports.org/PPIT</a:t>
            </a:r>
            <a:endParaRPr lang="en-US" sz="1600" dirty="0"/>
          </a:p>
        </p:txBody>
      </p:sp>
      <p:sp>
        <p:nvSpPr>
          <p:cNvPr id="9" name="TextBox 8"/>
          <p:cNvSpPr txBox="1"/>
          <p:nvPr/>
        </p:nvSpPr>
        <p:spPr>
          <a:xfrm>
            <a:off x="0" y="765174"/>
            <a:ext cx="9144000" cy="830997"/>
          </a:xfrm>
          <a:prstGeom prst="rect">
            <a:avLst/>
          </a:prstGeom>
          <a:noFill/>
        </p:spPr>
        <p:txBody>
          <a:bodyPr wrap="square" rtlCol="0">
            <a:spAutoFit/>
          </a:bodyPr>
          <a:lstStyle/>
          <a:p>
            <a:pPr algn="ctr"/>
            <a:r>
              <a:rPr lang="en-US" sz="2800" dirty="0">
                <a:solidFill>
                  <a:srgbClr val="23405F"/>
                </a:solidFill>
                <a:latin typeface="+mj-lt"/>
              </a:rPr>
              <a:t>Port Planning &amp; Investment Toolkit (PPIT) </a:t>
            </a:r>
          </a:p>
          <a:p>
            <a:pPr algn="ctr"/>
            <a:r>
              <a:rPr lang="en-US" sz="2000" i="1" dirty="0">
                <a:solidFill>
                  <a:srgbClr val="23405F"/>
                </a:solidFill>
                <a:latin typeface="+mj-lt"/>
              </a:rPr>
              <a:t>A Maritime Industry Joint Initiative</a:t>
            </a:r>
            <a:endParaRPr lang="en-US" sz="2800" i="1" dirty="0">
              <a:solidFill>
                <a:srgbClr val="23405F"/>
              </a:solidFill>
              <a:latin typeface="+mj-lt"/>
            </a:endParaRPr>
          </a:p>
        </p:txBody>
      </p:sp>
    </p:spTree>
    <p:extLst>
      <p:ext uri="{BB962C8B-B14F-4D97-AF65-F5344CB8AC3E}">
        <p14:creationId xmlns:p14="http://schemas.microsoft.com/office/powerpoint/2010/main" val="390178349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3. Form – Refinement of Alternatives</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30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025" y="887222"/>
            <a:ext cx="5178623" cy="5662803"/>
          </a:xfrm>
          <a:prstGeom prst="rect">
            <a:avLst/>
          </a:prstGeom>
        </p:spPr>
      </p:pic>
      <p:sp>
        <p:nvSpPr>
          <p:cNvPr id="2" name="Rectangle: Rounded Corners 1"/>
          <p:cNvSpPr/>
          <p:nvPr/>
        </p:nvSpPr>
        <p:spPr>
          <a:xfrm>
            <a:off x="2105659" y="4418511"/>
            <a:ext cx="2222500" cy="1333500"/>
          </a:xfrm>
          <a:prstGeom prst="roundRect">
            <a:avLst/>
          </a:prstGeom>
          <a:noFill/>
          <a:ln w="889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33030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sz="half" idx="4294967295"/>
          </p:nvPr>
        </p:nvSpPr>
        <p:spPr>
          <a:xfrm>
            <a:off x="228600" y="1219199"/>
            <a:ext cx="8305800" cy="5509405"/>
          </a:xfrm>
          <a:prstGeom prst="rect">
            <a:avLst/>
          </a:prstGeom>
        </p:spPr>
        <p:txBody>
          <a:bodyPr/>
          <a:lstStyle/>
          <a:p>
            <a:pPr marL="0" lvl="0" indent="0" algn="ctr">
              <a:buNone/>
            </a:pPr>
            <a:endParaRPr lang="en-US" sz="2800" dirty="0">
              <a:cs typeface="Times New Roman" panose="02020603050405020304" pitchFamily="18" charset="0"/>
            </a:endParaRPr>
          </a:p>
          <a:p>
            <a:pPr marL="0" lvl="0" indent="0" algn="ctr">
              <a:buNone/>
            </a:pPr>
            <a:endParaRPr lang="en-US" sz="2800" dirty="0">
              <a:cs typeface="Times New Roman" panose="02020603050405020304" pitchFamily="18" charset="0"/>
            </a:endParaRPr>
          </a:p>
          <a:p>
            <a:pPr marL="0" lvl="0" indent="0" algn="ctr">
              <a:buNone/>
            </a:pPr>
            <a:endParaRPr lang="en-US" sz="2800" dirty="0">
              <a:cs typeface="Times New Roman" panose="02020603050405020304" pitchFamily="18" charset="0"/>
            </a:endParaRPr>
          </a:p>
          <a:p>
            <a:pPr marL="0" lvl="0" indent="0">
              <a:buNone/>
            </a:pPr>
            <a:endParaRPr lang="en-US" sz="2000" dirty="0">
              <a:cs typeface="Times New Roman" panose="02020603050405020304" pitchFamily="18" charset="0"/>
            </a:endParaRPr>
          </a:p>
          <a:p>
            <a:pPr marL="0" lvl="0" indent="0">
              <a:buNone/>
            </a:pPr>
            <a:endParaRPr lang="en-US" sz="2000" dirty="0">
              <a:cs typeface="Times New Roman" panose="02020603050405020304" pitchFamily="18" charset="0"/>
            </a:endParaRPr>
          </a:p>
          <a:p>
            <a:pPr marL="0" lvl="0" indent="0">
              <a:buNone/>
            </a:pPr>
            <a:endParaRPr lang="en-US" sz="2000" dirty="0">
              <a:cs typeface="Times New Roman" panose="02020603050405020304" pitchFamily="18" charset="0"/>
            </a:endParaRPr>
          </a:p>
          <a:p>
            <a:pPr marL="0" lvl="0" indent="0">
              <a:buNone/>
            </a:pPr>
            <a:r>
              <a:rPr lang="en-US" sz="2000" u="sng" dirty="0">
                <a:cs typeface="Times New Roman" panose="02020603050405020304" pitchFamily="18" charset="0"/>
              </a:rPr>
              <a:t>Contact Information</a:t>
            </a:r>
          </a:p>
          <a:p>
            <a:pPr marL="0" lvl="0" indent="0">
              <a:buNone/>
            </a:pPr>
            <a:r>
              <a:rPr lang="en-US" sz="1600" dirty="0">
                <a:cs typeface="Times New Roman" panose="02020603050405020304" pitchFamily="18" charset="0"/>
              </a:rPr>
              <a:t>Wade Morefield</a:t>
            </a:r>
          </a:p>
          <a:p>
            <a:pPr marL="0" lvl="0" indent="0">
              <a:spcBef>
                <a:spcPts val="0"/>
              </a:spcBef>
              <a:buNone/>
            </a:pPr>
            <a:r>
              <a:rPr lang="en-US" sz="1600" b="0" dirty="0">
                <a:cs typeface="Times New Roman" panose="02020603050405020304" pitchFamily="18" charset="0"/>
              </a:rPr>
              <a:t>Office of Ports &amp; Waterways Planning</a:t>
            </a:r>
          </a:p>
          <a:p>
            <a:pPr marL="0" lvl="0" indent="0">
              <a:spcBef>
                <a:spcPts val="0"/>
              </a:spcBef>
              <a:buNone/>
            </a:pPr>
            <a:r>
              <a:rPr lang="en-US" sz="1600" b="0" dirty="0">
                <a:cs typeface="Times New Roman" panose="02020603050405020304" pitchFamily="18" charset="0"/>
              </a:rPr>
              <a:t>Maritime Administration</a:t>
            </a:r>
          </a:p>
          <a:p>
            <a:pPr marL="0" lvl="0" indent="0">
              <a:spcBef>
                <a:spcPts val="0"/>
              </a:spcBef>
              <a:buNone/>
            </a:pPr>
            <a:r>
              <a:rPr lang="en-US" sz="1600" b="0" dirty="0">
                <a:cs typeface="Times New Roman" panose="02020603050405020304" pitchFamily="18" charset="0"/>
              </a:rPr>
              <a:t>(202) 366-6025</a:t>
            </a:r>
          </a:p>
          <a:p>
            <a:pPr marL="0" lvl="0" indent="0">
              <a:spcBef>
                <a:spcPts val="0"/>
              </a:spcBef>
              <a:buNone/>
            </a:pPr>
            <a:r>
              <a:rPr lang="en-US" sz="1600" b="0" dirty="0">
                <a:cs typeface="Times New Roman" panose="02020603050405020304" pitchFamily="18" charset="0"/>
                <a:hlinkClick r:id="" action="ppaction://noaction"/>
              </a:rPr>
              <a:t>Wade.Morefield@dot.gov</a:t>
            </a:r>
            <a:endParaRPr lang="en-US" sz="1600" b="0" dirty="0">
              <a:cs typeface="Times New Roman" panose="02020603050405020304" pitchFamily="18" charset="0"/>
            </a:endParaRPr>
          </a:p>
          <a:p>
            <a:pPr marL="0" lvl="0" indent="0">
              <a:buNone/>
            </a:pPr>
            <a:endParaRPr lang="en-US" sz="1700" dirty="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073003" y="998795"/>
            <a:ext cx="4877223" cy="2975106"/>
          </a:xfrm>
          <a:prstGeom prst="rect">
            <a:avLst/>
          </a:prstGeom>
        </p:spPr>
      </p:pic>
      <p:sp>
        <p:nvSpPr>
          <p:cNvPr id="5" name="TextBox 4">
            <a:extLst/>
          </p:cNvPr>
          <p:cNvSpPr txBox="1"/>
          <p:nvPr/>
        </p:nvSpPr>
        <p:spPr>
          <a:xfrm>
            <a:off x="1311215" y="3486419"/>
            <a:ext cx="6780363" cy="707886"/>
          </a:xfrm>
          <a:prstGeom prst="rect">
            <a:avLst/>
          </a:prstGeom>
          <a:noFill/>
        </p:spPr>
        <p:txBody>
          <a:bodyPr wrap="square" rtlCol="0">
            <a:spAutoFit/>
          </a:bodyPr>
          <a:lstStyle/>
          <a:p>
            <a:pPr algn="ctr"/>
            <a:r>
              <a:rPr lang="en-US" sz="4000" b="1" dirty="0">
                <a:solidFill>
                  <a:srgbClr val="00B050"/>
                </a:solidFill>
              </a:rPr>
              <a:t>Questions?</a:t>
            </a:r>
            <a:r>
              <a:rPr lang="en-US" sz="4000" b="1" dirty="0">
                <a:solidFill>
                  <a:srgbClr val="0070C0"/>
                </a:solidFill>
              </a:rPr>
              <a:t>     Ideas?</a:t>
            </a:r>
          </a:p>
        </p:txBody>
      </p:sp>
    </p:spTree>
    <p:extLst>
      <p:ext uri="{BB962C8B-B14F-4D97-AF65-F5344CB8AC3E}">
        <p14:creationId xmlns:p14="http://schemas.microsoft.com/office/powerpoint/2010/main" val="13477154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Port Planning &amp; Investment Toolkit – Format </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262" y="2071687"/>
            <a:ext cx="6467475" cy="2714625"/>
          </a:xfrm>
          <a:prstGeom prst="rect">
            <a:avLst/>
          </a:prstGeom>
        </p:spPr>
      </p:pic>
    </p:spTree>
    <p:extLst>
      <p:ext uri="{BB962C8B-B14F-4D97-AF65-F5344CB8AC3E}">
        <p14:creationId xmlns:p14="http://schemas.microsoft.com/office/powerpoint/2010/main" val="9677235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Planning Module </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5</a:t>
            </a:fld>
            <a:endParaRPr lang="en-US" dirty="0"/>
          </a:p>
        </p:txBody>
      </p:sp>
      <p:sp>
        <p:nvSpPr>
          <p:cNvPr id="5" name="Rectangle 4"/>
          <p:cNvSpPr/>
          <p:nvPr/>
        </p:nvSpPr>
        <p:spPr>
          <a:xfrm>
            <a:off x="795129" y="1416183"/>
            <a:ext cx="7951305" cy="3877985"/>
          </a:xfrm>
          <a:prstGeom prst="rect">
            <a:avLst/>
          </a:prstGeom>
        </p:spPr>
        <p:txBody>
          <a:bodyPr wrap="square">
            <a:spAutoFit/>
          </a:bodyPr>
          <a:lstStyle/>
          <a:p>
            <a:r>
              <a:rPr lang="en-US" sz="2400" b="1" dirty="0">
                <a:solidFill>
                  <a:srgbClr val="283C60"/>
                </a:solidFill>
                <a:latin typeface="+mn-lt"/>
              </a:rPr>
              <a:t>A “build it and they will come” strategy has little likelihood of success.</a:t>
            </a:r>
          </a:p>
          <a:p>
            <a:endParaRPr lang="en-US" sz="2400" b="1" dirty="0">
              <a:solidFill>
                <a:srgbClr val="283C60"/>
              </a:solidFill>
              <a:latin typeface="+mn-lt"/>
            </a:endParaRPr>
          </a:p>
          <a:p>
            <a:pPr marL="285750" indent="-285750">
              <a:buFont typeface="Arial" panose="020B0604020202020204" pitchFamily="34" charset="0"/>
              <a:buChar char="•"/>
            </a:pPr>
            <a:r>
              <a:rPr lang="en-US" sz="2000" dirty="0">
                <a:solidFill>
                  <a:srgbClr val="283C60"/>
                </a:solidFill>
                <a:latin typeface="+mn-lt"/>
              </a:rPr>
              <a:t>A project based on insufficient planning generally ends with unsustainable results.</a:t>
            </a:r>
          </a:p>
          <a:p>
            <a:pPr marL="285750" indent="-285750">
              <a:buFont typeface="Arial" panose="020B0604020202020204" pitchFamily="34" charset="0"/>
              <a:buChar char="•"/>
            </a:pPr>
            <a:endParaRPr lang="en-US" sz="2000" dirty="0">
              <a:solidFill>
                <a:srgbClr val="283C60"/>
              </a:solidFill>
              <a:latin typeface="+mn-lt"/>
            </a:endParaRPr>
          </a:p>
          <a:p>
            <a:pPr marL="285750" indent="-285750">
              <a:buFont typeface="Arial" panose="020B0604020202020204" pitchFamily="34" charset="0"/>
              <a:buChar char="•"/>
            </a:pPr>
            <a:r>
              <a:rPr lang="en-US" sz="2000" dirty="0">
                <a:solidFill>
                  <a:srgbClr val="283C60"/>
                </a:solidFill>
                <a:latin typeface="+mn-lt"/>
              </a:rPr>
              <a:t>Projects based on a thorough evaluation of data, stakeholder involvement, and alternatives will be much more likely to generate long term economic benefits (REVENUE).</a:t>
            </a:r>
          </a:p>
          <a:p>
            <a:pPr marL="285750" indent="-285750">
              <a:buFont typeface="Arial" panose="020B0604020202020204" pitchFamily="34" charset="0"/>
              <a:buChar char="•"/>
            </a:pPr>
            <a:endParaRPr lang="en-US" b="1" dirty="0">
              <a:solidFill>
                <a:srgbClr val="283C60"/>
              </a:solidFill>
              <a:latin typeface="+mn-lt"/>
            </a:endParaRPr>
          </a:p>
          <a:p>
            <a:endParaRPr lang="en-US" b="1" dirty="0">
              <a:solidFill>
                <a:srgbClr val="283C60"/>
              </a:solidFill>
              <a:latin typeface="+mn-lt"/>
            </a:endParaRPr>
          </a:p>
          <a:p>
            <a:endParaRPr lang="en-US" b="1" dirty="0">
              <a:solidFill>
                <a:srgbClr val="283C60"/>
              </a:solidFill>
              <a:latin typeface="+mn-lt"/>
            </a:endParaRPr>
          </a:p>
        </p:txBody>
      </p:sp>
    </p:spTree>
    <p:extLst>
      <p:ext uri="{BB962C8B-B14F-4D97-AF65-F5344CB8AC3E}">
        <p14:creationId xmlns:p14="http://schemas.microsoft.com/office/powerpoint/2010/main" val="1228347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Planning Module – Introduction</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788" y="1149345"/>
            <a:ext cx="6567358" cy="5137017"/>
          </a:xfrm>
          <a:prstGeom prst="rect">
            <a:avLst/>
          </a:prstGeom>
        </p:spPr>
      </p:pic>
      <p:sp>
        <p:nvSpPr>
          <p:cNvPr id="2" name="Rectangle: Rounded Corners 1"/>
          <p:cNvSpPr/>
          <p:nvPr/>
        </p:nvSpPr>
        <p:spPr>
          <a:xfrm>
            <a:off x="2736250" y="2271608"/>
            <a:ext cx="1175658" cy="3153747"/>
          </a:xfrm>
          <a:prstGeom prst="roundRect">
            <a:avLst/>
          </a:prstGeom>
          <a:noFill/>
          <a:ln w="889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5515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1. Initiate – Kickoff</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7</a:t>
            </a:fld>
            <a:endParaRPr lang="en-US" dirty="0"/>
          </a:p>
        </p:txBody>
      </p:sp>
      <p:sp>
        <p:nvSpPr>
          <p:cNvPr id="5" name="Rectangle 4"/>
          <p:cNvSpPr/>
          <p:nvPr/>
        </p:nvSpPr>
        <p:spPr>
          <a:xfrm>
            <a:off x="741145" y="1166843"/>
            <a:ext cx="7392201" cy="5355312"/>
          </a:xfrm>
          <a:prstGeom prst="rect">
            <a:avLst/>
          </a:prstGeom>
        </p:spPr>
        <p:txBody>
          <a:bodyPr wrap="square">
            <a:spAutoFit/>
          </a:bodyPr>
          <a:lstStyle/>
          <a:p>
            <a:r>
              <a:rPr lang="en-US" b="1" dirty="0">
                <a:solidFill>
                  <a:srgbClr val="283C60"/>
                </a:solidFill>
                <a:latin typeface="+mn-lt"/>
              </a:rPr>
              <a:t>The first step of project initiation is a series of kickoff meetings with key project members and stakeholders.  The kickoff meetings should address the following items, at a minimum:</a:t>
            </a:r>
          </a:p>
          <a:p>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Project team and stakeholder points of contact;</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Roles and responsibilities;</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Project quality control and communication protocols;</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Sources of information;</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Work program, milestones, and schedule; </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Key project issues and sensitivities, including outreach and other permitting requirements; and</a:t>
            </a:r>
          </a:p>
          <a:p>
            <a:pPr marL="285750" indent="-285750">
              <a:buFont typeface="Arial" panose="020B0604020202020204" pitchFamily="34" charset="0"/>
              <a:buChar char="•"/>
            </a:pPr>
            <a:endParaRPr lang="en-US" dirty="0">
              <a:solidFill>
                <a:srgbClr val="283C60"/>
              </a:solidFill>
              <a:latin typeface="+mn-lt"/>
            </a:endParaRPr>
          </a:p>
          <a:p>
            <a:pPr marL="285750" indent="-285750">
              <a:buFont typeface="Arial" panose="020B0604020202020204" pitchFamily="34" charset="0"/>
              <a:buChar char="•"/>
            </a:pPr>
            <a:r>
              <a:rPr lang="en-US" dirty="0">
                <a:solidFill>
                  <a:srgbClr val="283C60"/>
                </a:solidFill>
                <a:latin typeface="+mn-lt"/>
              </a:rPr>
              <a:t>Guiding elements.</a:t>
            </a:r>
          </a:p>
          <a:p>
            <a:endParaRPr lang="en-US" dirty="0"/>
          </a:p>
        </p:txBody>
      </p:sp>
    </p:spTree>
    <p:extLst>
      <p:ext uri="{BB962C8B-B14F-4D97-AF65-F5344CB8AC3E}">
        <p14:creationId xmlns:p14="http://schemas.microsoft.com/office/powerpoint/2010/main" val="10355865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1. Initiate – Guiding Elements</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30" y="1297190"/>
            <a:ext cx="4238625" cy="4686300"/>
          </a:xfrm>
          <a:prstGeom prst="rect">
            <a:avLst/>
          </a:prstGeom>
        </p:spPr>
      </p:pic>
      <p:sp>
        <p:nvSpPr>
          <p:cNvPr id="7" name="Rectangle 6"/>
          <p:cNvSpPr/>
          <p:nvPr/>
        </p:nvSpPr>
        <p:spPr>
          <a:xfrm>
            <a:off x="5177793" y="1647037"/>
            <a:ext cx="3530535" cy="3600986"/>
          </a:xfrm>
          <a:prstGeom prst="rect">
            <a:avLst/>
          </a:prstGeom>
        </p:spPr>
        <p:txBody>
          <a:bodyPr wrap="square">
            <a:spAutoFit/>
          </a:bodyPr>
          <a:lstStyle/>
          <a:p>
            <a:pPr algn="ctr"/>
            <a:r>
              <a:rPr lang="en-US" sz="2400" b="1" dirty="0">
                <a:solidFill>
                  <a:srgbClr val="283C60"/>
                </a:solidFill>
                <a:latin typeface="+mn-lt"/>
              </a:rPr>
              <a:t>Guiding Elements Provide a Basis for:</a:t>
            </a:r>
          </a:p>
          <a:p>
            <a:pPr algn="ctr"/>
            <a:endParaRPr lang="en-US" b="1" dirty="0">
              <a:solidFill>
                <a:srgbClr val="283C60"/>
              </a:solidFill>
              <a:latin typeface="+mn-lt"/>
            </a:endParaRPr>
          </a:p>
          <a:p>
            <a:pPr marL="285750" indent="-285750">
              <a:buFont typeface="Arial" panose="020B0604020202020204" pitchFamily="34" charset="0"/>
              <a:buChar char="•"/>
            </a:pPr>
            <a:r>
              <a:rPr lang="en-US" b="1" dirty="0">
                <a:solidFill>
                  <a:srgbClr val="283C60"/>
                </a:solidFill>
                <a:latin typeface="+mn-lt"/>
              </a:rPr>
              <a:t>Developing new project elements;</a:t>
            </a:r>
          </a:p>
          <a:p>
            <a:pPr marL="285750" indent="-285750">
              <a:buFont typeface="Arial" panose="020B0604020202020204" pitchFamily="34" charset="0"/>
              <a:buChar char="•"/>
            </a:pPr>
            <a:endParaRPr lang="en-US" b="1" dirty="0">
              <a:solidFill>
                <a:srgbClr val="283C60"/>
              </a:solidFill>
              <a:latin typeface="+mn-lt"/>
            </a:endParaRPr>
          </a:p>
          <a:p>
            <a:pPr marL="285750" indent="-285750">
              <a:buFont typeface="Arial" panose="020B0604020202020204" pitchFamily="34" charset="0"/>
              <a:buChar char="•"/>
            </a:pPr>
            <a:r>
              <a:rPr lang="en-US" b="1" dirty="0">
                <a:solidFill>
                  <a:srgbClr val="283C60"/>
                </a:solidFill>
                <a:latin typeface="+mn-lt"/>
              </a:rPr>
              <a:t>Prioritizing competing elements; and</a:t>
            </a:r>
          </a:p>
          <a:p>
            <a:pPr marL="285750" indent="-285750">
              <a:buFont typeface="Arial" panose="020B0604020202020204" pitchFamily="34" charset="0"/>
              <a:buChar char="•"/>
            </a:pPr>
            <a:endParaRPr lang="en-US" b="1" dirty="0">
              <a:solidFill>
                <a:srgbClr val="283C60"/>
              </a:solidFill>
              <a:latin typeface="+mn-lt"/>
            </a:endParaRPr>
          </a:p>
          <a:p>
            <a:pPr marL="285750" indent="-285750">
              <a:buFont typeface="Arial" panose="020B0604020202020204" pitchFamily="34" charset="0"/>
              <a:buChar char="•"/>
            </a:pPr>
            <a:r>
              <a:rPr lang="en-US" b="1" dirty="0">
                <a:solidFill>
                  <a:srgbClr val="283C60"/>
                </a:solidFill>
                <a:latin typeface="+mn-lt"/>
              </a:rPr>
              <a:t>Comparing alternatives as the project planning progresses.</a:t>
            </a:r>
          </a:p>
        </p:txBody>
      </p:sp>
    </p:spTree>
    <p:extLst>
      <p:ext uri="{BB962C8B-B14F-4D97-AF65-F5344CB8AC3E}">
        <p14:creationId xmlns:p14="http://schemas.microsoft.com/office/powerpoint/2010/main" val="12811559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1. Initiate – Data Collection</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52" y="923326"/>
            <a:ext cx="6660165" cy="3305711"/>
          </a:xfrm>
          <a:prstGeom prst="rect">
            <a:avLst/>
          </a:prstGeom>
        </p:spPr>
      </p:pic>
      <p:sp>
        <p:nvSpPr>
          <p:cNvPr id="6" name="Rectangle 5"/>
          <p:cNvSpPr/>
          <p:nvPr/>
        </p:nvSpPr>
        <p:spPr>
          <a:xfrm>
            <a:off x="1086771" y="4229037"/>
            <a:ext cx="7482554" cy="2246769"/>
          </a:xfrm>
          <a:prstGeom prst="rect">
            <a:avLst/>
          </a:prstGeom>
        </p:spPr>
        <p:txBody>
          <a:bodyPr wrap="square">
            <a:spAutoFit/>
          </a:bodyPr>
          <a:lstStyle/>
          <a:p>
            <a:r>
              <a:rPr lang="en-US" sz="2000" b="1" dirty="0">
                <a:solidFill>
                  <a:srgbClr val="283C60"/>
                </a:solidFill>
                <a:latin typeface="+mn-lt"/>
              </a:rPr>
              <a:t>Data collection begins during kickoff, but continues throughout the project development process.</a:t>
            </a:r>
          </a:p>
          <a:p>
            <a:endParaRPr lang="en-US" sz="2000" dirty="0">
              <a:solidFill>
                <a:srgbClr val="283C60"/>
              </a:solidFill>
              <a:latin typeface="+mn-lt"/>
            </a:endParaRPr>
          </a:p>
          <a:p>
            <a:r>
              <a:rPr lang="en-US" sz="2000" dirty="0">
                <a:solidFill>
                  <a:srgbClr val="283C60"/>
                </a:solidFill>
                <a:latin typeface="+mn-lt"/>
              </a:rPr>
              <a:t>The project team should develop an understanding of:</a:t>
            </a:r>
          </a:p>
          <a:p>
            <a:pPr marL="285750" indent="-285750">
              <a:buFont typeface="Arial" panose="020B0604020202020204" pitchFamily="34" charset="0"/>
              <a:buChar char="•"/>
            </a:pPr>
            <a:r>
              <a:rPr lang="en-US" sz="2000" dirty="0">
                <a:solidFill>
                  <a:srgbClr val="283C60"/>
                </a:solidFill>
                <a:latin typeface="+mn-lt"/>
              </a:rPr>
              <a:t>What data is available;</a:t>
            </a:r>
          </a:p>
          <a:p>
            <a:pPr marL="285750" indent="-285750">
              <a:buFont typeface="Arial" panose="020B0604020202020204" pitchFamily="34" charset="0"/>
              <a:buChar char="•"/>
            </a:pPr>
            <a:r>
              <a:rPr lang="en-US" sz="2000" dirty="0">
                <a:solidFill>
                  <a:srgbClr val="283C60"/>
                </a:solidFill>
                <a:latin typeface="+mn-lt"/>
              </a:rPr>
              <a:t>The applicability of data to the project; and</a:t>
            </a:r>
          </a:p>
          <a:p>
            <a:pPr marL="285750" indent="-285750">
              <a:buFont typeface="Arial" panose="020B0604020202020204" pitchFamily="34" charset="0"/>
              <a:buChar char="•"/>
            </a:pPr>
            <a:r>
              <a:rPr lang="en-US" sz="2000" dirty="0">
                <a:solidFill>
                  <a:srgbClr val="283C60"/>
                </a:solidFill>
                <a:latin typeface="+mn-lt"/>
              </a:rPr>
              <a:t>The expected uses of the collected data.</a:t>
            </a:r>
          </a:p>
        </p:txBody>
      </p:sp>
    </p:spTree>
    <p:extLst>
      <p:ext uri="{BB962C8B-B14F-4D97-AF65-F5344CB8AC3E}">
        <p14:creationId xmlns:p14="http://schemas.microsoft.com/office/powerpoint/2010/main" val="1865031056"/>
      </p:ext>
    </p:extLst>
  </p:cSld>
  <p:clrMapOvr>
    <a:masterClrMapping/>
  </p:clrMapOvr>
  <p:transition/>
</p:sld>
</file>

<file path=ppt/theme/theme1.xml><?xml version="1.0" encoding="utf-8"?>
<a:theme xmlns:a="http://schemas.openxmlformats.org/drawingml/2006/main" name="Stanley">
  <a:themeElements>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ley">
  <a:themeElements>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ley">
  <a:themeElements>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97C51074E0E04EAFBA20EF565C9806" ma:contentTypeVersion="9" ma:contentTypeDescription="Create a new document." ma:contentTypeScope="" ma:versionID="f4953428eee8ec57c998ec74fe02a479">
  <xsd:schema xmlns:xsd="http://www.w3.org/2001/XMLSchema" xmlns:xs="http://www.w3.org/2001/XMLSchema" xmlns:p="http://schemas.microsoft.com/office/2006/metadata/properties" xmlns:ns2="283f2416-b220-474f-a39a-b0edae65da4f" targetNamespace="http://schemas.microsoft.com/office/2006/metadata/properties" ma:root="true" ma:fieldsID="ba1c89abe967b113606991fb5b459a92" ns2:_="">
    <xsd:import namespace="283f2416-b220-474f-a39a-b0edae65da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f2416-b220-474f-a39a-b0edae65da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4B4447-CAE4-4C2D-8FC3-369937AF5289}"/>
</file>

<file path=customXml/itemProps2.xml><?xml version="1.0" encoding="utf-8"?>
<ds:datastoreItem xmlns:ds="http://schemas.openxmlformats.org/officeDocument/2006/customXml" ds:itemID="{B0E9ED12-EB3C-4611-922B-B45F592D8C4A}"/>
</file>

<file path=customXml/itemProps3.xml><?xml version="1.0" encoding="utf-8"?>
<ds:datastoreItem xmlns:ds="http://schemas.openxmlformats.org/officeDocument/2006/customXml" ds:itemID="{83ABCEA8-CFB0-4D8D-93B2-73A8012744F5}"/>
</file>

<file path=docProps/app.xml><?xml version="1.0" encoding="utf-8"?>
<Properties xmlns="http://schemas.openxmlformats.org/officeDocument/2006/extended-properties" xmlns:vt="http://schemas.openxmlformats.org/officeDocument/2006/docPropsVTypes">
  <Template/>
  <TotalTime>30098</TotalTime>
  <Words>5814</Words>
  <Application>Microsoft Office PowerPoint</Application>
  <PresentationFormat>On-screen Show (4:3)</PresentationFormat>
  <Paragraphs>529</Paragraphs>
  <Slides>31</Slides>
  <Notes>31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Arial</vt:lpstr>
      <vt:lpstr>Helvetica</vt:lpstr>
      <vt:lpstr>Times New Roman</vt:lpstr>
      <vt:lpstr>Wingdings</vt:lpstr>
      <vt:lpstr>Stanley</vt:lpstr>
      <vt:lpstr>1_Stanley</vt:lpstr>
      <vt:lpstr>2_Stanley</vt:lpstr>
      <vt:lpstr>PowerPoint Presentation</vt:lpstr>
      <vt:lpstr>Office of Ports &amp; Waterways</vt:lpstr>
      <vt:lpstr>Port Planning &amp; Investment Toolkit – Background </vt:lpstr>
      <vt:lpstr>Port Planning &amp; Investment Toolkit – Format </vt:lpstr>
      <vt:lpstr>Planning Module </vt:lpstr>
      <vt:lpstr>Planning Module – Introduction</vt:lpstr>
      <vt:lpstr>1. Initiate – Kickoff</vt:lpstr>
      <vt:lpstr>1. Initiate – Guiding Elements</vt:lpstr>
      <vt:lpstr>1. Initiate – Data Collection</vt:lpstr>
      <vt:lpstr>1. Initiate – Stakeholder Engagement</vt:lpstr>
      <vt:lpstr>1. Initiate – Stakeholder Engagement, cont.</vt:lpstr>
      <vt:lpstr>1. Initiate – Stakeholder Engagement, cont.</vt:lpstr>
      <vt:lpstr>1. Initiate – Stakeholder Engagement, cont.</vt:lpstr>
      <vt:lpstr>2. Quantify</vt:lpstr>
      <vt:lpstr>2. Quantify – Existing Conditions, Assets</vt:lpstr>
      <vt:lpstr>2. Quantify – Existing Conditions, Operations</vt:lpstr>
      <vt:lpstr>2. Quantify – Existing Conditions, External Influences</vt:lpstr>
      <vt:lpstr>2. Quantify – Existing Conditions, Volumes and Trade</vt:lpstr>
      <vt:lpstr>2. Quantify – Existing Conditions, Capacity</vt:lpstr>
      <vt:lpstr>2. Quantify – Existing Conditions, Capacity, cont.</vt:lpstr>
      <vt:lpstr>2. Quantify – Project Drivers</vt:lpstr>
      <vt:lpstr>2. Quantify – Project Drivers, Market Dynamics</vt:lpstr>
      <vt:lpstr>2. Quantify – Project Drivers, Competitive Position</vt:lpstr>
      <vt:lpstr>2. Quantify – Project Drivers, Demand Forecast</vt:lpstr>
      <vt:lpstr>2. Quantify – Project Needs</vt:lpstr>
      <vt:lpstr>3. Form</vt:lpstr>
      <vt:lpstr>3. Form – Project Context</vt:lpstr>
      <vt:lpstr>3. Form – Alternatives Development</vt:lpstr>
      <vt:lpstr>3. Form – Alternatives Assessment</vt:lpstr>
      <vt:lpstr>3. Form – Refinement of Alternatives</vt:lpstr>
      <vt:lpstr>PowerPoint Presentation</vt:lpstr>
    </vt:vector>
  </TitlesOfParts>
  <Company>Stanley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Scheer, Stephen N.</dc:creator>
  <cp:lastModifiedBy>Morefield, Wade (MARAD)</cp:lastModifiedBy>
  <cp:revision>1334</cp:revision>
  <cp:lastPrinted>2020-08-11T16:14:23Z</cp:lastPrinted>
  <dcterms:created xsi:type="dcterms:W3CDTF">2005-10-21T16:01:44Z</dcterms:created>
  <dcterms:modified xsi:type="dcterms:W3CDTF">2020-08-11T16:36:43Z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0x010100AA97C51074E0E04EAFBA20EF565C9806</vt:lpwstr>
  </property>
</Properties>
</file>