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6" r:id="rId4"/>
  </p:sldMasterIdLst>
  <p:notesMasterIdLst>
    <p:notesMasterId r:id="rId13"/>
  </p:notesMasterIdLst>
  <p:handoutMasterIdLst>
    <p:handoutMasterId r:id="rId14"/>
  </p:handoutMasterIdLst>
  <p:sldIdLst>
    <p:sldId id="298" r:id="rId5"/>
    <p:sldId id="283" r:id="rId6"/>
    <p:sldId id="2134806422" r:id="rId7"/>
    <p:sldId id="2134806430" r:id="rId8"/>
    <p:sldId id="2134806431" r:id="rId9"/>
    <p:sldId id="2134806429" r:id="rId10"/>
    <p:sldId id="2134806425" r:id="rId11"/>
    <p:sldId id="314"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p:cViewPr varScale="1">
        <p:scale>
          <a:sx n="161" d="100"/>
          <a:sy n="161" d="100"/>
        </p:scale>
        <p:origin x="156" y="246"/>
      </p:cViewPr>
      <p:guideLst>
        <p:guide orient="horz" pos="1620"/>
        <p:guide pos="2880"/>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2/23/2022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2/23/2022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236709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191054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dirty="0"/>
          </a:p>
        </p:txBody>
      </p:sp>
    </p:spTree>
    <p:extLst>
      <p:ext uri="{BB962C8B-B14F-4D97-AF65-F5344CB8AC3E}">
        <p14:creationId xmlns:p14="http://schemas.microsoft.com/office/powerpoint/2010/main" val="388633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17559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734610" y="2266018"/>
            <a:ext cx="4494440" cy="945971"/>
          </a:xfrm>
          <a:prstGeom prst="rect">
            <a:avLst/>
          </a:prstGeom>
          <a:noFill/>
        </p:spPr>
        <p:txBody>
          <a:bodyPr vert="horz" lIns="180000" tIns="180000" rIns="252000" bIns="180000" rtlCol="0" anchor="t">
            <a:noAutofit/>
          </a:bodyPr>
          <a:lstStyle>
            <a:lvl1pPr algn="l">
              <a:defRPr lang="en-ZA" sz="3000" b="1" spc="-225" dirty="0">
                <a:solidFill>
                  <a:schemeClr val="bg1"/>
                </a:solidFill>
              </a:defRPr>
            </a:lvl1pPr>
          </a:lstStyle>
          <a:p>
            <a:pPr lvl="0" algn="r"/>
            <a:r>
              <a:rPr lang="en-US" noProof="0" dirty="0"/>
              <a:t>Click to edit presentation title</a:t>
            </a:r>
          </a:p>
        </p:txBody>
      </p:sp>
      <p:pic>
        <p:nvPicPr>
          <p:cNvPr id="5" name="Picture 4" descr="DOT_DOT_SHORT-signature_blue_cs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616" y="176550"/>
            <a:ext cx="1138997" cy="766631"/>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68840" y="2098766"/>
            <a:ext cx="3075160" cy="760263"/>
          </a:xfrm>
          <a:prstGeom prst="rect">
            <a:avLst/>
          </a:prstGeo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dirty="0"/>
              <a:t>Thank You</a:t>
            </a:r>
          </a:p>
        </p:txBody>
      </p:sp>
      <p:pic>
        <p:nvPicPr>
          <p:cNvPr id="3" name="Picture 2" descr="DOT_DOT_SHORT-signature_blue_cs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616" y="176550"/>
            <a:ext cx="1138997" cy="766631"/>
          </a:xfrm>
          <a:prstGeom prst="rect">
            <a:avLst/>
          </a:prstGeom>
        </p:spPr>
      </p:pic>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mage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181865"/>
            <a:ext cx="4572000" cy="3566116"/>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878000" y="1181868"/>
            <a:ext cx="4104000" cy="182126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1"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4"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5" name="Picture 14"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0112" y="174442"/>
            <a:ext cx="740813" cy="495483"/>
          </a:xfrm>
          <a:prstGeom prst="rect">
            <a:avLst/>
          </a:prstGeom>
        </p:spPr>
      </p:pic>
    </p:spTree>
    <p:extLst>
      <p:ext uri="{BB962C8B-B14F-4D97-AF65-F5344CB8AC3E}">
        <p14:creationId xmlns:p14="http://schemas.microsoft.com/office/powerpoint/2010/main" val="38438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467557"/>
            <a:ext cx="4006788" cy="317588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ext Placeholder 4">
            <a:extLst>
              <a:ext uri="{FF2B5EF4-FFF2-40B4-BE49-F238E27FC236}">
                <a16:creationId xmlns:a16="http://schemas.microsoft.com/office/drawing/2014/main" id="{7867C73D-EE16-41D1-B7CE-A35C765E3B8D}"/>
              </a:ext>
            </a:extLst>
          </p:cNvPr>
          <p:cNvSpPr>
            <a:spLocks noGrp="1"/>
          </p:cNvSpPr>
          <p:nvPr>
            <p:ph type="body" sz="quarter" idx="34"/>
          </p:nvPr>
        </p:nvSpPr>
        <p:spPr>
          <a:xfrm>
            <a:off x="532920" y="1467557"/>
            <a:ext cx="4006788" cy="3175882"/>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a:ln>
            <a:noFill/>
          </a:ln>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3" name="Picture 12"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7800"/>
            <a:ext cx="740813" cy="495483"/>
          </a:xfrm>
          <a:prstGeom prst="rect">
            <a:avLst/>
          </a:prstGeom>
        </p:spPr>
      </p:pic>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502502"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4"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solidFill>
                  <a:srgbClr val="083A64"/>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6"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463192" y="4829867"/>
            <a:ext cx="4248000" cy="221297"/>
          </a:xfrm>
        </p:spPr>
        <p:txBody>
          <a:bodyPr/>
          <a:lstStyle/>
          <a:p>
            <a:r>
              <a:rPr lang="en-US" noProof="0" dirty="0"/>
              <a:t>Add a footer</a:t>
            </a:r>
          </a:p>
        </p:txBody>
      </p:sp>
      <p:sp>
        <p:nvSpPr>
          <p:cNvPr id="18" name="Content Placeholder 2">
            <a:extLst>
              <a:ext uri="{FF2B5EF4-FFF2-40B4-BE49-F238E27FC236}">
                <a16:creationId xmlns:a16="http://schemas.microsoft.com/office/drawing/2014/main" id="{B1948E38-8FB0-4E51-A01C-C88794372E50}"/>
              </a:ext>
            </a:extLst>
          </p:cNvPr>
          <p:cNvSpPr>
            <a:spLocks noGrp="1"/>
          </p:cNvSpPr>
          <p:nvPr>
            <p:ph idx="35"/>
          </p:nvPr>
        </p:nvSpPr>
        <p:spPr>
          <a:xfrm>
            <a:off x="2592880"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Content Placeholder 2">
            <a:extLst>
              <a:ext uri="{FF2B5EF4-FFF2-40B4-BE49-F238E27FC236}">
                <a16:creationId xmlns:a16="http://schemas.microsoft.com/office/drawing/2014/main" id="{B1948E38-8FB0-4E51-A01C-C88794372E50}"/>
              </a:ext>
            </a:extLst>
          </p:cNvPr>
          <p:cNvSpPr>
            <a:spLocks noGrp="1"/>
          </p:cNvSpPr>
          <p:nvPr>
            <p:ph idx="36"/>
          </p:nvPr>
        </p:nvSpPr>
        <p:spPr>
          <a:xfrm>
            <a:off x="4694500"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 name="Content Placeholder 2">
            <a:extLst>
              <a:ext uri="{FF2B5EF4-FFF2-40B4-BE49-F238E27FC236}">
                <a16:creationId xmlns:a16="http://schemas.microsoft.com/office/drawing/2014/main" id="{B1948E38-8FB0-4E51-A01C-C88794372E50}"/>
              </a:ext>
            </a:extLst>
          </p:cNvPr>
          <p:cNvSpPr>
            <a:spLocks noGrp="1"/>
          </p:cNvSpPr>
          <p:nvPr>
            <p:ph idx="37"/>
          </p:nvPr>
        </p:nvSpPr>
        <p:spPr>
          <a:xfrm>
            <a:off x="6818595" y="1490134"/>
            <a:ext cx="1902554" cy="324361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1" name="Picture 10"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97483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74248" y="1260548"/>
            <a:ext cx="4095086" cy="33672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81588" y="1260548"/>
            <a:ext cx="4086086" cy="3367264"/>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393135"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4"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8" name="Picture 7"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6155533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12590" y="1562251"/>
            <a:ext cx="5228388" cy="283949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92827" y="1543052"/>
            <a:ext cx="27016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dirty="0"/>
              <a:t>Click to edit Master text styles</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0"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1" name="Picture 10"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80143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423026" y="1551063"/>
            <a:ext cx="5720973" cy="2866087"/>
          </a:xfrm>
        </p:spPr>
        <p:txBody>
          <a:bodyPr/>
          <a:lstStyle>
            <a:lvl1pPr marL="0" indent="0">
              <a:buNone/>
              <a:defRPr sz="1800">
                <a:solidFill>
                  <a:srgbClr val="083A6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Drag picture to placeholder or click icon to add</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47871" y="1543052"/>
            <a:ext cx="27016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6"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3" name="Picture 12"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204063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8" name="Picture 7"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150585527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81" y="1525193"/>
            <a:ext cx="6647447" cy="2093119"/>
          </a:xfrm>
        </p:spPr>
        <p:txBody>
          <a:bodyPr anchor="ctr"/>
          <a:lstStyle>
            <a:lvl1pPr marL="0" indent="0" algn="ctr">
              <a:buNone/>
              <a:defRPr sz="4500"/>
            </a:lvl1pPr>
            <a:lvl2pPr marL="200025" indent="0">
              <a:buNone/>
              <a:defRPr/>
            </a:lvl2pPr>
          </a:lstStyle>
          <a:p>
            <a:pPr lvl="0"/>
            <a:r>
              <a:rPr lang="en-US" noProof="0" dirty="0"/>
              <a:t>Click to edit Master text styles</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9" name="Picture 8"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287724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85353"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0" name="Picture 9"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5898"/>
            <a:ext cx="740813" cy="495483"/>
          </a:xfrm>
          <a:prstGeom prst="rect">
            <a:avLst/>
          </a:prstGeom>
        </p:spPr>
      </p:pic>
    </p:spTree>
    <p:extLst>
      <p:ext uri="{BB962C8B-B14F-4D97-AF65-F5344CB8AC3E}">
        <p14:creationId xmlns:p14="http://schemas.microsoft.com/office/powerpoint/2010/main" val="276252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376818" y="2115422"/>
            <a:ext cx="4467225" cy="1031652"/>
          </a:xfrm>
          <a:prstGeom prst="rect">
            <a:avLst/>
          </a:prstGeom>
          <a:noFill/>
        </p:spPr>
        <p:txBody>
          <a:bodyPr vert="horz" lIns="180000" tIns="180000" rIns="252000" bIns="180000" rtlCol="0" anchor="t">
            <a:noAutofit/>
          </a:bodyPr>
          <a:lstStyle>
            <a:lvl1pPr algn="r">
              <a:defRPr lang="en-ZA" sz="3200" b="1" spc="-225" dirty="0">
                <a:solidFill>
                  <a:schemeClr val="bg1"/>
                </a:solidFill>
              </a:defRPr>
            </a:lvl1pPr>
          </a:lstStyle>
          <a:p>
            <a:pPr lvl="0" algn="r"/>
            <a:r>
              <a:rPr lang="en-US" noProof="0" dirty="0"/>
              <a:t>Click to edit section divider</a:t>
            </a:r>
          </a:p>
        </p:txBody>
      </p:sp>
      <p:pic>
        <p:nvPicPr>
          <p:cNvPr id="5" name="Picture 4"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4349" y="4362543"/>
            <a:ext cx="740813" cy="495483"/>
          </a:xfrm>
          <a:prstGeom prst="rect">
            <a:avLst/>
          </a:prstGeom>
        </p:spPr>
      </p:pic>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098766"/>
            <a:ext cx="2800350" cy="760263"/>
          </a:xfrm>
          <a:prstGeom prst="rect">
            <a:avLst/>
          </a:prstGeo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dirty="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4" y="2968279"/>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4" y="3230042"/>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4" y="3491804"/>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4" y="3753567"/>
            <a:ext cx="2182757" cy="2376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Tree>
    <p:extLst>
      <p:ext uri="{BB962C8B-B14F-4D97-AF65-F5344CB8AC3E}">
        <p14:creationId xmlns:p14="http://schemas.microsoft.com/office/powerpoint/2010/main" val="204966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lvl1pPr>
              <a:defRPr>
                <a:solidFill>
                  <a:srgbClr val="FEE29A"/>
                </a:solidFill>
              </a:defRPr>
            </a:lvl1pPr>
          </a:lstStyle>
          <a:p>
            <a:r>
              <a:rPr lang="en-US" dirty="0"/>
              <a:t>Add a footer</a:t>
            </a:r>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a:xfrm>
            <a:off x="575582" y="360742"/>
            <a:ext cx="7202462" cy="337307"/>
          </a:xfrm>
          <a:prstGeom prst="rect">
            <a:avLst/>
          </a:prstGeom>
        </p:spPr>
        <p:txBody>
          <a:bodyPr/>
          <a:lstStyle>
            <a:lvl1pPr>
              <a:defRPr>
                <a:solidFill>
                  <a:schemeClr val="bg1"/>
                </a:solidFill>
              </a:defRPr>
            </a:lvl1pPr>
          </a:lstStyle>
          <a:p>
            <a:r>
              <a:rPr lang="en-US" noProof="0"/>
              <a:t>Click to edit Master title style</a:t>
            </a:r>
            <a:endParaRPr lang="en-US" noProof="0" dirty="0"/>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bg1"/>
                </a:solidFill>
              </a:defRPr>
            </a:lvl1pPr>
          </a:lstStyle>
          <a:p>
            <a:fld id="{19B51A1E-902D-48AF-9020-955120F399B6}" type="slidenum">
              <a:rPr lang="en-US" smtClean="0"/>
              <a:pPr/>
              <a:t>‹#›</a:t>
            </a:fld>
            <a:endParaRPr lang="en-US" dirty="0"/>
          </a:p>
        </p:txBody>
      </p:sp>
      <p:pic>
        <p:nvPicPr>
          <p:cNvPr id="7" name="Picture 6" descr="DOT_DOT_SHORT-signature_blue_cs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89" y="137241"/>
            <a:ext cx="795379" cy="535351"/>
          </a:xfrm>
          <a:prstGeom prst="rect">
            <a:avLst/>
          </a:prstGeom>
        </p:spPr>
      </p:pic>
    </p:spTree>
    <p:extLst>
      <p:ext uri="{BB962C8B-B14F-4D97-AF65-F5344CB8AC3E}">
        <p14:creationId xmlns:p14="http://schemas.microsoft.com/office/powerpoint/2010/main" val="19877846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71814" y="1240243"/>
            <a:ext cx="8104694" cy="3509438"/>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8820000" y="4778513"/>
            <a:ext cx="324000" cy="324000"/>
          </a:xfrm>
          <a:prstGeom prst="rect">
            <a:avLst/>
          </a:prstGeom>
          <a:noFill/>
        </p:spPr>
        <p:txBody>
          <a:bodyPr/>
          <a:lstStyle>
            <a:lvl1pPr>
              <a:defRPr sz="900">
                <a:solidFill>
                  <a:schemeClr val="accent1">
                    <a:lumMod val="75000"/>
                  </a:schemeClr>
                </a:solidFill>
              </a:defRPr>
            </a:lvl1pPr>
          </a:lstStyle>
          <a:p>
            <a:fld id="{19B51A1E-902D-48AF-9020-955120F399B6}" type="slidenum">
              <a:rPr lang="en-US" smtClean="0"/>
              <a:pPr/>
              <a:t>‹#›</a:t>
            </a:fld>
            <a:endParaRPr lang="en-US" dirty="0"/>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56878"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pic>
        <p:nvPicPr>
          <p:cNvPr id="9" name="Picture 8"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6553"/>
            <a:ext cx="740813" cy="495483"/>
          </a:xfrm>
          <a:prstGeom prst="rect">
            <a:avLst/>
          </a:prstGeom>
        </p:spPr>
      </p:pic>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5143501"/>
          </a:xfrm>
          <a:solidFill>
            <a:schemeClr val="bg1">
              <a:lumMod val="95000"/>
            </a:schemeClr>
          </a:solidFill>
        </p:spPr>
        <p:txBody>
          <a:bodyPr tIns="1584000" anchor="t"/>
          <a:lstStyle>
            <a:lvl1pPr marL="0" indent="0" algn="ctr">
              <a:buNone/>
              <a:defRPr sz="24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29163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sp>
        <p:nvSpPr>
          <p:cNvPr id="14"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56878"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pic>
        <p:nvPicPr>
          <p:cNvPr id="7" name="Picture 6"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6553"/>
            <a:ext cx="740813" cy="495483"/>
          </a:xfrm>
          <a:prstGeom prst="rect">
            <a:avLst/>
          </a:prstGeom>
        </p:spPr>
      </p:pic>
    </p:spTree>
    <p:extLst>
      <p:ext uri="{BB962C8B-B14F-4D97-AF65-F5344CB8AC3E}">
        <p14:creationId xmlns:p14="http://schemas.microsoft.com/office/powerpoint/2010/main" val="27625287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81031" y="1461344"/>
            <a:ext cx="4104000" cy="270000"/>
          </a:xfrm>
        </p:spPr>
        <p:txBody>
          <a:bodyPr anchor="t"/>
          <a:lstStyle>
            <a:lvl1pPr marL="0" indent="0">
              <a:buNone/>
              <a:defRPr sz="1800" b="1">
                <a:solidFill>
                  <a:srgbClr val="083A6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81031" y="1841857"/>
            <a:ext cx="4104000" cy="2532722"/>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994421" y="1461739"/>
            <a:ext cx="3827874" cy="280392"/>
          </a:xfrm>
        </p:spPr>
        <p:txBody>
          <a:bodyPr/>
          <a:lstStyle>
            <a:lvl1pPr marL="0" indent="0">
              <a:buNone/>
              <a:defRPr sz="1800" b="1">
                <a:solidFill>
                  <a:srgbClr val="083A64"/>
                </a:solidFill>
              </a:defRPr>
            </a:lvl1pPr>
          </a:lstStyle>
          <a:p>
            <a:pPr lvl="0"/>
            <a:r>
              <a:rPr lang="en-US" noProof="0" dirty="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994337" y="1839740"/>
            <a:ext cx="3839198" cy="2534277"/>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4"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463192" y="4829867"/>
            <a:ext cx="4248000" cy="221297"/>
          </a:xfrm>
        </p:spPr>
        <p:txBody>
          <a:bodyPr/>
          <a:lstStyle/>
          <a:p>
            <a:r>
              <a:rPr lang="en-US" noProof="0" dirty="0"/>
              <a:t>Add a footer</a:t>
            </a:r>
          </a:p>
        </p:txBody>
      </p:sp>
      <p:sp>
        <p:nvSpPr>
          <p:cNvPr id="18"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sp>
        <p:nvSpPr>
          <p:cNvPr id="1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56878"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pic>
        <p:nvPicPr>
          <p:cNvPr id="11" name="Picture 10"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6553"/>
            <a:ext cx="740813" cy="495483"/>
          </a:xfrm>
          <a:prstGeom prst="rect">
            <a:avLst/>
          </a:prstGeom>
        </p:spPr>
      </p:pic>
    </p:spTree>
    <p:extLst>
      <p:ext uri="{BB962C8B-B14F-4D97-AF65-F5344CB8AC3E}">
        <p14:creationId xmlns:p14="http://schemas.microsoft.com/office/powerpoint/2010/main" val="25099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63191" y="1588266"/>
            <a:ext cx="2583224" cy="305477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328857" y="1588264"/>
            <a:ext cx="2485253" cy="305478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096552" y="1588264"/>
            <a:ext cx="2620061" cy="305478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56878"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sp>
        <p:nvSpPr>
          <p:cNvPr id="14" name="Footer Placeholder 3">
            <a:extLst>
              <a:ext uri="{FF2B5EF4-FFF2-40B4-BE49-F238E27FC236}">
                <a16:creationId xmlns:a16="http://schemas.microsoft.com/office/drawing/2014/main" id="{E8FE0EB3-0FF4-4285-B9D3-90A5751B7BBF}"/>
              </a:ext>
            </a:extLst>
          </p:cNvPr>
          <p:cNvSpPr txBox="1">
            <a:spLocks/>
          </p:cNvSpPr>
          <p:nvPr userDrawn="1"/>
        </p:nvSpPr>
        <p:spPr>
          <a:xfrm>
            <a:off x="463192" y="4829867"/>
            <a:ext cx="4248000" cy="221297"/>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Add a footer</a:t>
            </a:r>
          </a:p>
        </p:txBody>
      </p:sp>
      <p:sp>
        <p:nvSpPr>
          <p:cNvPr id="17"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pic>
        <p:nvPicPr>
          <p:cNvPr id="16" name="Picture 15"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6553"/>
            <a:ext cx="740813" cy="495483"/>
          </a:xfrm>
          <a:prstGeom prst="rect">
            <a:avLst/>
          </a:prstGeom>
        </p:spPr>
      </p:pic>
    </p:spTree>
    <p:extLst>
      <p:ext uri="{BB962C8B-B14F-4D97-AF65-F5344CB8AC3E}">
        <p14:creationId xmlns:p14="http://schemas.microsoft.com/office/powerpoint/2010/main" val="265438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mage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264945"/>
            <a:ext cx="4572000" cy="3489390"/>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81588" y="1271786"/>
            <a:ext cx="3856500" cy="2249570"/>
          </a:xfrm>
        </p:spPr>
        <p:txBody>
          <a:bodyPr anchor="t"/>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8820000" y="4778513"/>
            <a:ext cx="324000" cy="324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dirty="0"/>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463192" y="4829867"/>
            <a:ext cx="4248000" cy="221297"/>
          </a:xfrm>
        </p:spPr>
        <p:txBody>
          <a:bodyPr/>
          <a:lstStyle/>
          <a:p>
            <a:r>
              <a:rPr lang="en-US" noProof="0" dirty="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48339" y="360740"/>
            <a:ext cx="6657486" cy="324000"/>
          </a:xfrm>
          <a:prstGeom prst="rect">
            <a:avLst/>
          </a:prstGeom>
        </p:spPr>
        <p:txBody>
          <a:bodyPr/>
          <a:lstStyle>
            <a:lvl1pPr>
              <a:defRPr>
                <a:solidFill>
                  <a:srgbClr val="083A64"/>
                </a:solidFill>
              </a:defRPr>
            </a:lvl1pPr>
          </a:lstStyle>
          <a:p>
            <a:r>
              <a:rPr lang="en-US" noProof="0" dirty="0"/>
              <a:t>Click to edit page title</a:t>
            </a:r>
          </a:p>
        </p:txBody>
      </p:sp>
      <p:sp>
        <p:nvSpPr>
          <p:cNvPr id="14"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56878" y="846441"/>
            <a:ext cx="8068023" cy="32247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dirty="0"/>
              <a:t>Subtitle</a:t>
            </a:r>
          </a:p>
        </p:txBody>
      </p:sp>
      <p:pic>
        <p:nvPicPr>
          <p:cNvPr id="16" name="Picture 15"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6994" y="176553"/>
            <a:ext cx="740813" cy="495483"/>
          </a:xfrm>
          <a:prstGeom prst="rect">
            <a:avLst/>
          </a:prstGeom>
        </p:spPr>
      </p:pic>
    </p:spTree>
    <p:extLst>
      <p:ext uri="{BB962C8B-B14F-4D97-AF65-F5344CB8AC3E}">
        <p14:creationId xmlns:p14="http://schemas.microsoft.com/office/powerpoint/2010/main" val="135010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575586" y="1134001"/>
            <a:ext cx="7776483" cy="3509438"/>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575582" y="4829867"/>
            <a:ext cx="4248000" cy="221297"/>
          </a:xfrm>
          <a:prstGeom prst="rect">
            <a:avLst/>
          </a:prstGeom>
          <a:noFill/>
        </p:spPr>
        <p:txBody>
          <a:bodyPr vert="horz" lIns="0" tIns="0" rIns="0" bIns="0" rtlCol="0" anchor="ctr"/>
          <a:lstStyle>
            <a:lvl1pPr algn="l">
              <a:defRPr sz="900">
                <a:solidFill>
                  <a:schemeClr val="accent3">
                    <a:lumMod val="50000"/>
                  </a:schemeClr>
                </a:solidFill>
              </a:defRPr>
            </a:lvl1pPr>
          </a:lstStyle>
          <a:p>
            <a:r>
              <a:rPr lang="en-US" dirty="0"/>
              <a:t>Add a footer</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8820000" y="4778513"/>
            <a:ext cx="324000" cy="324000"/>
          </a:xfrm>
          <a:prstGeom prst="rect">
            <a:avLst/>
          </a:prstGeom>
          <a:noFill/>
        </p:spPr>
        <p:txBody>
          <a:bodyPr/>
          <a:lstStyle>
            <a:lvl1pPr>
              <a:defRPr sz="900">
                <a:solidFill>
                  <a:schemeClr val="accent1">
                    <a:lumMod val="75000"/>
                  </a:schemeClr>
                </a:solidFill>
              </a:defRPr>
            </a:lvl1pPr>
          </a:lstStyle>
          <a:p>
            <a:fld id="{19B51A1E-902D-48AF-9020-955120F399B6}"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85"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2" r:id="rId15"/>
    <p:sldLayoutId id="2147483773" r:id="rId16"/>
    <p:sldLayoutId id="2147483774" r:id="rId17"/>
    <p:sldLayoutId id="2147483776" r:id="rId18"/>
    <p:sldLayoutId id="2147483778" r:id="rId19"/>
    <p:sldLayoutId id="2147483664" r:id="rId20"/>
  </p:sldLayoutIdLst>
  <p:hf hdr="0" dt="0"/>
  <p:txStyles>
    <p:titleStyle>
      <a:lvl1pPr algn="l" defTabSz="685800" rtl="0" eaLnBrk="1" latinLnBrk="0" hangingPunct="1">
        <a:lnSpc>
          <a:spcPct val="90000"/>
        </a:lnSpc>
        <a:spcBef>
          <a:spcPct val="0"/>
        </a:spcBef>
        <a:buNone/>
        <a:defRPr sz="2400" b="1" kern="1200" spc="-113">
          <a:solidFill>
            <a:schemeClr val="accent1"/>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60">
          <p15:clr>
            <a:srgbClr val="F26B43"/>
          </p15:clr>
        </p15:guide>
        <p15:guide id="3" orient="horz" pos="702">
          <p15:clr>
            <a:srgbClr val="F26B43"/>
          </p15:clr>
        </p15:guide>
        <p15:guide id="4" orient="horz" pos="4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mailto:PIDPgrants@dot.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343400" y="2038350"/>
            <a:ext cx="4114800" cy="1447800"/>
          </a:xfrm>
        </p:spPr>
        <p:txBody>
          <a:bodyPr/>
          <a:lstStyle/>
          <a:p>
            <a:r>
              <a:rPr lang="en-US" spc="0" dirty="0"/>
              <a:t>Port Infrastructure Development Program     FY 2022  </a:t>
            </a:r>
          </a:p>
        </p:txBody>
      </p:sp>
      <p:sp>
        <p:nvSpPr>
          <p:cNvPr id="4" name="Title 2">
            <a:extLst>
              <a:ext uri="{FF2B5EF4-FFF2-40B4-BE49-F238E27FC236}">
                <a16:creationId xmlns:a16="http://schemas.microsoft.com/office/drawing/2014/main" id="{200B3D2B-613A-41BE-987D-E6A1324B456D}"/>
              </a:ext>
            </a:extLst>
          </p:cNvPr>
          <p:cNvSpPr txBox="1">
            <a:spLocks/>
          </p:cNvSpPr>
          <p:nvPr/>
        </p:nvSpPr>
        <p:spPr>
          <a:xfrm>
            <a:off x="4372669" y="3714750"/>
            <a:ext cx="2438400" cy="600068"/>
          </a:xfrm>
          <a:prstGeom prst="rect">
            <a:avLst/>
          </a:prstGeom>
          <a:noFill/>
        </p:spPr>
        <p:txBody>
          <a:bodyPr vert="horz" lIns="180000" tIns="180000" rIns="252000" bIns="180000" rtlCol="0" anchor="t">
            <a:noAutofit/>
          </a:bodyPr>
          <a:lstStyle>
            <a:lvl1pPr algn="l" defTabSz="685800" rtl="0" eaLnBrk="1" latinLnBrk="0" hangingPunct="1">
              <a:lnSpc>
                <a:spcPct val="90000"/>
              </a:lnSpc>
              <a:spcBef>
                <a:spcPct val="0"/>
              </a:spcBef>
              <a:buNone/>
              <a:defRPr lang="en-ZA" sz="3000" b="1" kern="1200" spc="-225" dirty="0">
                <a:solidFill>
                  <a:schemeClr val="bg1"/>
                </a:solidFill>
                <a:latin typeface="+mj-lt"/>
                <a:ea typeface="+mj-ea"/>
                <a:cs typeface="+mj-cs"/>
              </a:defRPr>
            </a:lvl1pPr>
          </a:lstStyle>
          <a:p>
            <a:r>
              <a:rPr lang="en-US" sz="1800" b="0" spc="0" dirty="0">
                <a:solidFill>
                  <a:srgbClr val="FDB703"/>
                </a:solidFill>
                <a:latin typeface="+mn-lt"/>
              </a:rPr>
              <a:t>February 2022</a:t>
            </a:r>
            <a:endParaRPr lang="en-US" spc="0" dirty="0">
              <a:solidFill>
                <a:srgbClr val="FDB703"/>
              </a:solidFill>
            </a:endParaRP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57200" y="895349"/>
            <a:ext cx="4343400" cy="3883163"/>
          </a:xfrm>
        </p:spPr>
        <p:txBody>
          <a:bodyPr anchor="t"/>
          <a:lstStyle/>
          <a:p>
            <a:pPr marL="0" indent="0">
              <a:buNone/>
            </a:pPr>
            <a:r>
              <a:rPr lang="en-US" sz="2000" dirty="0">
                <a:solidFill>
                  <a:srgbClr val="002060"/>
                </a:solidFill>
              </a:rPr>
              <a:t>The recent, unprecedented challenges to our supply chain brought on by the COVID-19 pandemic have been challenging. </a:t>
            </a:r>
          </a:p>
          <a:p>
            <a:pPr marL="0" indent="0">
              <a:buNone/>
            </a:pPr>
            <a:r>
              <a:rPr lang="en-US" sz="2000" dirty="0">
                <a:solidFill>
                  <a:srgbClr val="002060"/>
                </a:solidFill>
              </a:rPr>
              <a:t>PIDP has </a:t>
            </a:r>
            <a:r>
              <a:rPr lang="en-US" sz="2000" b="1" dirty="0">
                <a:solidFill>
                  <a:srgbClr val="002060"/>
                </a:solidFill>
              </a:rPr>
              <a:t>broad authority </a:t>
            </a:r>
            <a:r>
              <a:rPr lang="en-US" sz="2000" dirty="0">
                <a:solidFill>
                  <a:srgbClr val="002060"/>
                </a:solidFill>
              </a:rPr>
              <a:t>to make grants related to port resilience, including projects that support supply chain resilience (46 USC 54301(a)(3)).</a:t>
            </a:r>
          </a:p>
          <a:p>
            <a:pPr marL="0" indent="0">
              <a:buNone/>
            </a:pPr>
            <a:r>
              <a:rPr lang="en-US" sz="2000" dirty="0">
                <a:solidFill>
                  <a:srgbClr val="002060"/>
                </a:solidFill>
              </a:rPr>
              <a:t>The PIDP Notice of Funding Opportunity under the first installment of the Bipartisan Infrastructure Law was released on February 23, 2022.  </a:t>
            </a: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2</a:t>
            </a:fld>
            <a:endParaRPr lang="en-US" dirty="0"/>
          </a:p>
        </p:txBody>
      </p:sp>
      <p:sp>
        <p:nvSpPr>
          <p:cNvPr id="2" name="Title 1"/>
          <p:cNvSpPr>
            <a:spLocks noGrp="1"/>
          </p:cNvSpPr>
          <p:nvPr>
            <p:ph type="title"/>
          </p:nvPr>
        </p:nvSpPr>
        <p:spPr/>
        <p:txBody>
          <a:bodyPr/>
          <a:lstStyle/>
          <a:p>
            <a:r>
              <a:rPr lang="en-US" dirty="0"/>
              <a:t>Port Infrastructure Development Program (PIDP)</a:t>
            </a:r>
          </a:p>
        </p:txBody>
      </p:sp>
      <p:pic>
        <p:nvPicPr>
          <p:cNvPr id="8" name="Picture Placeholder 9" descr="AdobeStock_382940101.jpg">
            <a:extLst>
              <a:ext uri="{FF2B5EF4-FFF2-40B4-BE49-F238E27FC236}">
                <a16:creationId xmlns:a16="http://schemas.microsoft.com/office/drawing/2014/main" id="{6EC3F157-57D0-480A-9C73-482E13D7343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53" b="53"/>
          <a:stretch>
            <a:fillRect/>
          </a:stretch>
        </p:blipFill>
        <p:spPr>
          <a:xfrm>
            <a:off x="4953000" y="895350"/>
            <a:ext cx="4114800" cy="3489325"/>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3</a:t>
            </a:fld>
            <a:endParaRPr lang="en-US" dirty="0"/>
          </a:p>
        </p:txBody>
      </p:sp>
      <p:sp>
        <p:nvSpPr>
          <p:cNvPr id="2" name="Title 1"/>
          <p:cNvSpPr>
            <a:spLocks noGrp="1"/>
          </p:cNvSpPr>
          <p:nvPr>
            <p:ph type="title"/>
          </p:nvPr>
        </p:nvSpPr>
        <p:spPr>
          <a:xfrm>
            <a:off x="373379" y="369329"/>
            <a:ext cx="6477000" cy="373621"/>
          </a:xfrm>
        </p:spPr>
        <p:txBody>
          <a:bodyPr/>
          <a:lstStyle/>
          <a:p>
            <a:r>
              <a:rPr lang="en-US" dirty="0"/>
              <a:t>Bipartisan Infrastructure Law</a:t>
            </a:r>
          </a:p>
        </p:txBody>
      </p:sp>
      <p:sp>
        <p:nvSpPr>
          <p:cNvPr id="11" name="Text Placeholder 2">
            <a:extLst>
              <a:ext uri="{FF2B5EF4-FFF2-40B4-BE49-F238E27FC236}">
                <a16:creationId xmlns:a16="http://schemas.microsoft.com/office/drawing/2014/main" id="{C6014F5D-864C-41D4-A8EB-4298ADF51681}"/>
              </a:ext>
            </a:extLst>
          </p:cNvPr>
          <p:cNvSpPr txBox="1">
            <a:spLocks/>
          </p:cNvSpPr>
          <p:nvPr/>
        </p:nvSpPr>
        <p:spPr>
          <a:xfrm>
            <a:off x="373380" y="742950"/>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8" indent="-342900">
              <a:spcBef>
                <a:spcPts val="0"/>
              </a:spcBef>
            </a:pPr>
            <a:endParaRPr lang="en-US" sz="1600" dirty="0">
              <a:solidFill>
                <a:schemeClr val="tx1"/>
              </a:solidFill>
            </a:endParaRPr>
          </a:p>
        </p:txBody>
      </p:sp>
      <p:sp>
        <p:nvSpPr>
          <p:cNvPr id="5" name="Text Placeholder 2">
            <a:extLst>
              <a:ext uri="{FF2B5EF4-FFF2-40B4-BE49-F238E27FC236}">
                <a16:creationId xmlns:a16="http://schemas.microsoft.com/office/drawing/2014/main" id="{6E50E106-A305-46FA-AC7F-83BE2CDABF1A}"/>
              </a:ext>
            </a:extLst>
          </p:cNvPr>
          <p:cNvSpPr txBox="1">
            <a:spLocks/>
          </p:cNvSpPr>
          <p:nvPr/>
        </p:nvSpPr>
        <p:spPr>
          <a:xfrm>
            <a:off x="373380" y="736011"/>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0"/>
              </a:spcBef>
              <a:buNone/>
            </a:pPr>
            <a:endParaRPr lang="en-US" sz="1000" b="1" dirty="0">
              <a:solidFill>
                <a:schemeClr val="tx1"/>
              </a:solidFill>
            </a:endParaRPr>
          </a:p>
          <a:p>
            <a:pPr marL="7938" indent="0">
              <a:spcBef>
                <a:spcPts val="0"/>
              </a:spcBef>
              <a:buNone/>
            </a:pPr>
            <a:r>
              <a:rPr lang="en-US" sz="2400" b="1" dirty="0">
                <a:solidFill>
                  <a:srgbClr val="002060"/>
                </a:solidFill>
              </a:rPr>
              <a:t>Infrastructure Investment and Jobs Act added new eligibilities to PIDP grant program</a:t>
            </a:r>
          </a:p>
          <a:p>
            <a:pPr marL="7938" indent="0">
              <a:spcBef>
                <a:spcPts val="0"/>
              </a:spcBef>
              <a:buNone/>
            </a:pPr>
            <a:endParaRPr lang="en-US" sz="1000" b="1" dirty="0">
              <a:solidFill>
                <a:srgbClr val="002060"/>
              </a:solidFill>
            </a:endParaRPr>
          </a:p>
          <a:p>
            <a:pPr marL="350838" indent="-342900">
              <a:spcBef>
                <a:spcPts val="0"/>
              </a:spcBef>
            </a:pPr>
            <a:r>
              <a:rPr lang="en-US" sz="2400" dirty="0">
                <a:solidFill>
                  <a:srgbClr val="002060"/>
                </a:solidFill>
              </a:rPr>
              <a:t>Appropriates $450M for FY22 (and $450M for each of FY23 thru 26) for projects that improve the safety, efficiency, or reliability of the following: </a:t>
            </a:r>
          </a:p>
          <a:p>
            <a:pPr marL="758032" lvl="2" indent="-342900">
              <a:spcBef>
                <a:spcPts val="0"/>
              </a:spcBef>
            </a:pPr>
            <a:r>
              <a:rPr lang="en-US" sz="2400" dirty="0">
                <a:solidFill>
                  <a:srgbClr val="002060"/>
                </a:solidFill>
              </a:rPr>
              <a:t>Projects eligible under 46 USC 54301(a)(3),</a:t>
            </a:r>
          </a:p>
          <a:p>
            <a:pPr marL="758032" lvl="2" indent="-342900">
              <a:spcBef>
                <a:spcPts val="0"/>
              </a:spcBef>
            </a:pPr>
            <a:r>
              <a:rPr lang="en-US" sz="2400" dirty="0">
                <a:solidFill>
                  <a:srgbClr val="002060"/>
                </a:solidFill>
              </a:rPr>
              <a:t>Projects that improve the resiliency of ports to address sea-level rise, flooding, extreme weather events, earthquakes, and tsunami inundation,</a:t>
            </a:r>
          </a:p>
          <a:p>
            <a:pPr marL="758032" lvl="2" indent="-342900">
              <a:spcBef>
                <a:spcPts val="0"/>
              </a:spcBef>
            </a:pPr>
            <a:r>
              <a:rPr lang="en-US" sz="2400" dirty="0">
                <a:solidFill>
                  <a:srgbClr val="002060"/>
                </a:solidFill>
              </a:rPr>
              <a:t>As well as projects that reduce or eliminate port-related criteria pollutant or greenhouse gas emissions, and </a:t>
            </a:r>
          </a:p>
          <a:p>
            <a:pPr marL="758032" lvl="2" indent="-342900">
              <a:spcBef>
                <a:spcPts val="0"/>
              </a:spcBef>
            </a:pPr>
            <a:r>
              <a:rPr lang="en-US" sz="2400" dirty="0">
                <a:solidFill>
                  <a:srgbClr val="002060"/>
                </a:solidFill>
              </a:rPr>
              <a:t>Other eligible project activities.</a:t>
            </a:r>
          </a:p>
          <a:p>
            <a:pPr marL="7938" indent="0">
              <a:spcBef>
                <a:spcPts val="0"/>
              </a:spcBef>
              <a:buNone/>
            </a:pPr>
            <a:endParaRPr lang="en-US" sz="2000" b="1" dirty="0">
              <a:solidFill>
                <a:srgbClr val="002060"/>
              </a:solidFill>
            </a:endParaRPr>
          </a:p>
          <a:p>
            <a:pPr marL="7938" indent="0">
              <a:spcBef>
                <a:spcPts val="0"/>
              </a:spcBef>
              <a:buNone/>
            </a:pPr>
            <a:endParaRPr lang="en-US" sz="2000" b="1" dirty="0">
              <a:solidFill>
                <a:srgbClr val="002060"/>
              </a:solidFill>
            </a:endParaRPr>
          </a:p>
          <a:p>
            <a:pPr marL="7938" indent="0">
              <a:spcBef>
                <a:spcPts val="0"/>
              </a:spcBef>
              <a:buNone/>
            </a:pPr>
            <a:endParaRPr lang="en-US" sz="1200" b="1" dirty="0"/>
          </a:p>
          <a:p>
            <a:pPr marL="7938" indent="0">
              <a:spcBef>
                <a:spcPts val="0"/>
              </a:spcBef>
              <a:buNone/>
            </a:pPr>
            <a:endParaRPr lang="en-US" sz="1150" dirty="0">
              <a:solidFill>
                <a:schemeClr val="tx1"/>
              </a:solidFill>
            </a:endParaRPr>
          </a:p>
          <a:p>
            <a:pPr marL="7938" indent="0">
              <a:spcBef>
                <a:spcPts val="0"/>
              </a:spcBef>
              <a:buNone/>
            </a:pPr>
            <a:endParaRPr lang="en-US" sz="1150" dirty="0">
              <a:solidFill>
                <a:schemeClr val="tx1"/>
              </a:solidFill>
            </a:endParaRPr>
          </a:p>
          <a:p>
            <a:pPr marL="558007" lvl="1" indent="-342900">
              <a:spcBef>
                <a:spcPts val="0"/>
              </a:spcBef>
            </a:pPr>
            <a:endParaRPr lang="en-US" sz="1000" b="1" dirty="0">
              <a:solidFill>
                <a:schemeClr val="tx1"/>
              </a:solidFill>
            </a:endParaRPr>
          </a:p>
          <a:p>
            <a:pPr marL="758032" lvl="2" indent="-342900">
              <a:spcBef>
                <a:spcPts val="0"/>
              </a:spcBef>
            </a:pPr>
            <a:endParaRPr lang="en-US" sz="1150" dirty="0">
              <a:solidFill>
                <a:schemeClr val="tx1"/>
              </a:solidFill>
            </a:endParaRPr>
          </a:p>
          <a:p>
            <a:pPr marL="350838" indent="-342900">
              <a:spcBef>
                <a:spcPts val="0"/>
              </a:spcBef>
            </a:pPr>
            <a:endParaRPr lang="en-US" sz="1750" dirty="0">
              <a:solidFill>
                <a:schemeClr val="tx1"/>
              </a:solidFill>
            </a:endParaRPr>
          </a:p>
          <a:p>
            <a:pPr marL="350838" indent="-342900">
              <a:spcBef>
                <a:spcPts val="0"/>
              </a:spcBef>
            </a:pPr>
            <a:endParaRPr lang="en-US" sz="1750" dirty="0">
              <a:solidFill>
                <a:schemeClr val="tx1"/>
              </a:solidFill>
            </a:endParaRPr>
          </a:p>
          <a:p>
            <a:pPr marL="7938" indent="0">
              <a:spcBef>
                <a:spcPts val="0"/>
              </a:spcBef>
              <a:buNone/>
            </a:pPr>
            <a:endParaRPr lang="en-US" sz="1600" dirty="0">
              <a:solidFill>
                <a:schemeClr val="tx1"/>
              </a:solidFill>
            </a:endParaRPr>
          </a:p>
          <a:p>
            <a:pPr marL="350838" indent="-342900">
              <a:spcBef>
                <a:spcPts val="0"/>
              </a:spcBef>
            </a:pPr>
            <a:endParaRPr lang="en-US" sz="1600" dirty="0">
              <a:solidFill>
                <a:schemeClr val="tx1"/>
              </a:solidFill>
            </a:endParaRPr>
          </a:p>
        </p:txBody>
      </p:sp>
    </p:spTree>
    <p:extLst>
      <p:ext uri="{BB962C8B-B14F-4D97-AF65-F5344CB8AC3E}">
        <p14:creationId xmlns:p14="http://schemas.microsoft.com/office/powerpoint/2010/main" val="353583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4</a:t>
            </a:fld>
            <a:endParaRPr lang="en-US" dirty="0"/>
          </a:p>
        </p:txBody>
      </p:sp>
      <p:sp>
        <p:nvSpPr>
          <p:cNvPr id="2" name="Title 1"/>
          <p:cNvSpPr>
            <a:spLocks noGrp="1"/>
          </p:cNvSpPr>
          <p:nvPr>
            <p:ph type="title"/>
          </p:nvPr>
        </p:nvSpPr>
        <p:spPr>
          <a:xfrm>
            <a:off x="373379" y="369329"/>
            <a:ext cx="6477000" cy="373621"/>
          </a:xfrm>
        </p:spPr>
        <p:txBody>
          <a:bodyPr/>
          <a:lstStyle/>
          <a:p>
            <a:r>
              <a:rPr lang="en-US" dirty="0"/>
              <a:t>Bipartisan Infrastructure Law – Eligibility </a:t>
            </a:r>
          </a:p>
        </p:txBody>
      </p:sp>
      <p:sp>
        <p:nvSpPr>
          <p:cNvPr id="11" name="Text Placeholder 2">
            <a:extLst>
              <a:ext uri="{FF2B5EF4-FFF2-40B4-BE49-F238E27FC236}">
                <a16:creationId xmlns:a16="http://schemas.microsoft.com/office/drawing/2014/main" id="{C6014F5D-864C-41D4-A8EB-4298ADF51681}"/>
              </a:ext>
            </a:extLst>
          </p:cNvPr>
          <p:cNvSpPr txBox="1">
            <a:spLocks/>
          </p:cNvSpPr>
          <p:nvPr/>
        </p:nvSpPr>
        <p:spPr>
          <a:xfrm>
            <a:off x="373380" y="742950"/>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8" indent="-342900">
              <a:spcBef>
                <a:spcPts val="0"/>
              </a:spcBef>
            </a:pPr>
            <a:endParaRPr lang="en-US" sz="1600" dirty="0">
              <a:solidFill>
                <a:schemeClr val="tx1"/>
              </a:solidFill>
            </a:endParaRPr>
          </a:p>
        </p:txBody>
      </p:sp>
      <p:sp>
        <p:nvSpPr>
          <p:cNvPr id="5" name="Text Placeholder 2">
            <a:extLst>
              <a:ext uri="{FF2B5EF4-FFF2-40B4-BE49-F238E27FC236}">
                <a16:creationId xmlns:a16="http://schemas.microsoft.com/office/drawing/2014/main" id="{6E50E106-A305-46FA-AC7F-83BE2CDABF1A}"/>
              </a:ext>
            </a:extLst>
          </p:cNvPr>
          <p:cNvSpPr txBox="1">
            <a:spLocks/>
          </p:cNvSpPr>
          <p:nvPr/>
        </p:nvSpPr>
        <p:spPr>
          <a:xfrm>
            <a:off x="373380" y="895350"/>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An eligible applicant for an FY 2022 PIDP discretionary grant is a port authority, a commission or its subdivision or agent under existing authority, a State or political subdivision of a State or local government, an Indian Tribe, a public agency or publicly chartered authority established by one or more States, a special purpose district with a transportation function, a multistate or multijurisdictional group of entities, or a lead entity described above jointly with a private entity or group of private entities (including the owners or operators of a facility, or collection of facilities, at a port). Federal agencies are not eligible applicants for the FY 2022 PIDP. </a:t>
            </a:r>
          </a:p>
          <a:p>
            <a:endParaRPr lang="en-US" sz="2400" dirty="0"/>
          </a:p>
          <a:p>
            <a:pPr marL="7938" indent="0">
              <a:spcBef>
                <a:spcPts val="0"/>
              </a:spcBef>
              <a:buNone/>
            </a:pPr>
            <a:endParaRPr lang="en-US" sz="2000" b="1" dirty="0">
              <a:solidFill>
                <a:srgbClr val="002060"/>
              </a:solidFill>
            </a:endParaRPr>
          </a:p>
          <a:p>
            <a:pPr marL="7938" indent="0">
              <a:spcBef>
                <a:spcPts val="0"/>
              </a:spcBef>
              <a:buNone/>
            </a:pPr>
            <a:endParaRPr lang="en-US" sz="2000" b="1" dirty="0">
              <a:solidFill>
                <a:srgbClr val="002060"/>
              </a:solidFill>
            </a:endParaRPr>
          </a:p>
          <a:p>
            <a:pPr marL="7938" indent="0">
              <a:spcBef>
                <a:spcPts val="0"/>
              </a:spcBef>
              <a:buNone/>
            </a:pPr>
            <a:endParaRPr lang="en-US" sz="1200" b="1" dirty="0"/>
          </a:p>
          <a:p>
            <a:pPr marL="7938" indent="0">
              <a:spcBef>
                <a:spcPts val="0"/>
              </a:spcBef>
              <a:buNone/>
            </a:pPr>
            <a:endParaRPr lang="en-US" sz="1150" dirty="0">
              <a:solidFill>
                <a:schemeClr val="tx1"/>
              </a:solidFill>
            </a:endParaRPr>
          </a:p>
          <a:p>
            <a:pPr marL="7938" indent="0">
              <a:spcBef>
                <a:spcPts val="0"/>
              </a:spcBef>
              <a:buNone/>
            </a:pPr>
            <a:endParaRPr lang="en-US" sz="1150" dirty="0">
              <a:solidFill>
                <a:schemeClr val="tx1"/>
              </a:solidFill>
            </a:endParaRPr>
          </a:p>
          <a:p>
            <a:pPr marL="558007" lvl="1" indent="-342900">
              <a:spcBef>
                <a:spcPts val="0"/>
              </a:spcBef>
            </a:pPr>
            <a:endParaRPr lang="en-US" sz="1000" b="1" dirty="0">
              <a:solidFill>
                <a:schemeClr val="tx1"/>
              </a:solidFill>
            </a:endParaRPr>
          </a:p>
          <a:p>
            <a:pPr marL="758032" lvl="2" indent="-342900">
              <a:spcBef>
                <a:spcPts val="0"/>
              </a:spcBef>
            </a:pPr>
            <a:endParaRPr lang="en-US" sz="1150" dirty="0">
              <a:solidFill>
                <a:schemeClr val="tx1"/>
              </a:solidFill>
            </a:endParaRPr>
          </a:p>
          <a:p>
            <a:pPr marL="350838" indent="-342900">
              <a:spcBef>
                <a:spcPts val="0"/>
              </a:spcBef>
            </a:pPr>
            <a:endParaRPr lang="en-US" sz="1750" dirty="0">
              <a:solidFill>
                <a:schemeClr val="tx1"/>
              </a:solidFill>
            </a:endParaRPr>
          </a:p>
          <a:p>
            <a:pPr marL="350838" indent="-342900">
              <a:spcBef>
                <a:spcPts val="0"/>
              </a:spcBef>
            </a:pPr>
            <a:endParaRPr lang="en-US" sz="1750" dirty="0">
              <a:solidFill>
                <a:schemeClr val="tx1"/>
              </a:solidFill>
            </a:endParaRPr>
          </a:p>
          <a:p>
            <a:pPr marL="7938" indent="0">
              <a:spcBef>
                <a:spcPts val="0"/>
              </a:spcBef>
              <a:buNone/>
            </a:pPr>
            <a:endParaRPr lang="en-US" sz="1600" dirty="0">
              <a:solidFill>
                <a:schemeClr val="tx1"/>
              </a:solidFill>
            </a:endParaRPr>
          </a:p>
          <a:p>
            <a:pPr marL="350838" indent="-342900">
              <a:spcBef>
                <a:spcPts val="0"/>
              </a:spcBef>
            </a:pPr>
            <a:endParaRPr lang="en-US" sz="1600" dirty="0">
              <a:solidFill>
                <a:schemeClr val="tx1"/>
              </a:solidFill>
            </a:endParaRPr>
          </a:p>
        </p:txBody>
      </p:sp>
    </p:spTree>
    <p:extLst>
      <p:ext uri="{BB962C8B-B14F-4D97-AF65-F5344CB8AC3E}">
        <p14:creationId xmlns:p14="http://schemas.microsoft.com/office/powerpoint/2010/main" val="196255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5</a:t>
            </a:fld>
            <a:endParaRPr lang="en-US" dirty="0"/>
          </a:p>
        </p:txBody>
      </p:sp>
      <p:sp>
        <p:nvSpPr>
          <p:cNvPr id="2" name="Title 1"/>
          <p:cNvSpPr>
            <a:spLocks noGrp="1"/>
          </p:cNvSpPr>
          <p:nvPr>
            <p:ph type="title"/>
          </p:nvPr>
        </p:nvSpPr>
        <p:spPr>
          <a:xfrm>
            <a:off x="373379" y="369329"/>
            <a:ext cx="6477000" cy="373621"/>
          </a:xfrm>
        </p:spPr>
        <p:txBody>
          <a:bodyPr/>
          <a:lstStyle/>
          <a:p>
            <a:r>
              <a:rPr lang="en-US" dirty="0"/>
              <a:t>Bipartisan Infrastructure Law – Eligibility (continued)</a:t>
            </a:r>
          </a:p>
        </p:txBody>
      </p:sp>
      <p:sp>
        <p:nvSpPr>
          <p:cNvPr id="11" name="Text Placeholder 2">
            <a:extLst>
              <a:ext uri="{FF2B5EF4-FFF2-40B4-BE49-F238E27FC236}">
                <a16:creationId xmlns:a16="http://schemas.microsoft.com/office/drawing/2014/main" id="{C6014F5D-864C-41D4-A8EB-4298ADF51681}"/>
              </a:ext>
            </a:extLst>
          </p:cNvPr>
          <p:cNvSpPr txBox="1">
            <a:spLocks/>
          </p:cNvSpPr>
          <p:nvPr/>
        </p:nvSpPr>
        <p:spPr>
          <a:xfrm>
            <a:off x="373380" y="742950"/>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8" indent="-342900">
              <a:spcBef>
                <a:spcPts val="0"/>
              </a:spcBef>
            </a:pPr>
            <a:endParaRPr lang="en-US" sz="1600" dirty="0">
              <a:solidFill>
                <a:schemeClr val="tx1"/>
              </a:solidFill>
            </a:endParaRPr>
          </a:p>
        </p:txBody>
      </p:sp>
      <p:sp>
        <p:nvSpPr>
          <p:cNvPr id="5" name="Text Placeholder 2">
            <a:extLst>
              <a:ext uri="{FF2B5EF4-FFF2-40B4-BE49-F238E27FC236}">
                <a16:creationId xmlns:a16="http://schemas.microsoft.com/office/drawing/2014/main" id="{6E50E106-A305-46FA-AC7F-83BE2CDABF1A}"/>
              </a:ext>
            </a:extLst>
          </p:cNvPr>
          <p:cNvSpPr txBox="1">
            <a:spLocks/>
          </p:cNvSpPr>
          <p:nvPr/>
        </p:nvSpPr>
        <p:spPr>
          <a:xfrm>
            <a:off x="373380" y="819150"/>
            <a:ext cx="8682729"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If submitting a joint application, applicants must identify in the application a lead applicant as the primary point of contact and identify the primary recipient of the award. The applicant that will be responsible for financial administration of the project must be an eligible lead entity (i.e., not a private entity). </a:t>
            </a:r>
          </a:p>
          <a:p>
            <a:r>
              <a:rPr lang="en-US" sz="2000" u="sng" dirty="0"/>
              <a:t>Joint applications must include a memorandum of understanding as an attachment signed by all the entities that includes a description of the roles and responsibilities of each entity.  </a:t>
            </a:r>
            <a:endParaRPr lang="en-US" sz="2000" dirty="0"/>
          </a:p>
          <a:p>
            <a:r>
              <a:rPr lang="en-US" sz="2000" dirty="0"/>
              <a:t>Applicants must demonstrate that they have the authority to carry out the project and must submit information related to that authority with their application. In the case of joint applications, at least one of the eligible applicants must demonstrate this authority. Eligible Indian Tribes are as defined in section 4 of the Indian Self-Determination and Education Assistance Act (25 USC 5304).</a:t>
            </a:r>
            <a:endParaRPr lang="en-US" sz="2000" b="1" dirty="0">
              <a:solidFill>
                <a:srgbClr val="002060"/>
              </a:solidFill>
            </a:endParaRPr>
          </a:p>
          <a:p>
            <a:pPr marL="7938" indent="0">
              <a:spcBef>
                <a:spcPts val="0"/>
              </a:spcBef>
              <a:buNone/>
            </a:pPr>
            <a:endParaRPr lang="en-US" sz="1200" b="1" dirty="0"/>
          </a:p>
          <a:p>
            <a:pPr marL="7938" indent="0">
              <a:spcBef>
                <a:spcPts val="0"/>
              </a:spcBef>
              <a:buNone/>
            </a:pPr>
            <a:endParaRPr lang="en-US" sz="1150" dirty="0">
              <a:solidFill>
                <a:schemeClr val="tx1"/>
              </a:solidFill>
            </a:endParaRPr>
          </a:p>
          <a:p>
            <a:pPr marL="7938" indent="0">
              <a:spcBef>
                <a:spcPts val="0"/>
              </a:spcBef>
              <a:buNone/>
            </a:pPr>
            <a:endParaRPr lang="en-US" sz="1150" dirty="0">
              <a:solidFill>
                <a:schemeClr val="tx1"/>
              </a:solidFill>
            </a:endParaRPr>
          </a:p>
          <a:p>
            <a:pPr marL="558007" lvl="1" indent="-342900">
              <a:spcBef>
                <a:spcPts val="0"/>
              </a:spcBef>
            </a:pPr>
            <a:endParaRPr lang="en-US" sz="1000" b="1" dirty="0">
              <a:solidFill>
                <a:schemeClr val="tx1"/>
              </a:solidFill>
            </a:endParaRPr>
          </a:p>
          <a:p>
            <a:pPr marL="758032" lvl="2" indent="-342900">
              <a:spcBef>
                <a:spcPts val="0"/>
              </a:spcBef>
            </a:pPr>
            <a:endParaRPr lang="en-US" sz="1150" dirty="0">
              <a:solidFill>
                <a:schemeClr val="tx1"/>
              </a:solidFill>
            </a:endParaRPr>
          </a:p>
          <a:p>
            <a:pPr marL="350838" indent="-342900">
              <a:spcBef>
                <a:spcPts val="0"/>
              </a:spcBef>
            </a:pPr>
            <a:endParaRPr lang="en-US" sz="1750" dirty="0">
              <a:solidFill>
                <a:schemeClr val="tx1"/>
              </a:solidFill>
            </a:endParaRPr>
          </a:p>
          <a:p>
            <a:pPr marL="350838" indent="-342900">
              <a:spcBef>
                <a:spcPts val="0"/>
              </a:spcBef>
            </a:pPr>
            <a:endParaRPr lang="en-US" sz="1750" dirty="0">
              <a:solidFill>
                <a:schemeClr val="tx1"/>
              </a:solidFill>
            </a:endParaRPr>
          </a:p>
          <a:p>
            <a:pPr marL="7938" indent="0">
              <a:spcBef>
                <a:spcPts val="0"/>
              </a:spcBef>
              <a:buNone/>
            </a:pPr>
            <a:endParaRPr lang="en-US" sz="1600" dirty="0">
              <a:solidFill>
                <a:schemeClr val="tx1"/>
              </a:solidFill>
            </a:endParaRPr>
          </a:p>
          <a:p>
            <a:pPr marL="350838" indent="-342900">
              <a:spcBef>
                <a:spcPts val="0"/>
              </a:spcBef>
            </a:pPr>
            <a:endParaRPr lang="en-US" sz="1600" dirty="0">
              <a:solidFill>
                <a:schemeClr val="tx1"/>
              </a:solidFill>
            </a:endParaRPr>
          </a:p>
        </p:txBody>
      </p:sp>
    </p:spTree>
    <p:extLst>
      <p:ext uri="{BB962C8B-B14F-4D97-AF65-F5344CB8AC3E}">
        <p14:creationId xmlns:p14="http://schemas.microsoft.com/office/powerpoint/2010/main" val="89901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6</a:t>
            </a:fld>
            <a:endParaRPr lang="en-US" dirty="0"/>
          </a:p>
        </p:txBody>
      </p:sp>
      <p:sp>
        <p:nvSpPr>
          <p:cNvPr id="2" name="Title 1"/>
          <p:cNvSpPr>
            <a:spLocks noGrp="1"/>
          </p:cNvSpPr>
          <p:nvPr>
            <p:ph type="title"/>
          </p:nvPr>
        </p:nvSpPr>
        <p:spPr>
          <a:xfrm>
            <a:off x="381000" y="335039"/>
            <a:ext cx="6657486" cy="324000"/>
          </a:xfrm>
        </p:spPr>
        <p:txBody>
          <a:bodyPr/>
          <a:lstStyle/>
          <a:p>
            <a:r>
              <a:rPr lang="en-US" dirty="0"/>
              <a:t>PIDP - Specifics</a:t>
            </a:r>
          </a:p>
        </p:txBody>
      </p:sp>
      <p:sp>
        <p:nvSpPr>
          <p:cNvPr id="11" name="Text Placeholder 2">
            <a:extLst>
              <a:ext uri="{FF2B5EF4-FFF2-40B4-BE49-F238E27FC236}">
                <a16:creationId xmlns:a16="http://schemas.microsoft.com/office/drawing/2014/main" id="{C6014F5D-864C-41D4-A8EB-4298ADF51681}"/>
              </a:ext>
            </a:extLst>
          </p:cNvPr>
          <p:cNvSpPr txBox="1">
            <a:spLocks/>
          </p:cNvSpPr>
          <p:nvPr/>
        </p:nvSpPr>
        <p:spPr>
          <a:xfrm>
            <a:off x="341087" y="621846"/>
            <a:ext cx="8345713" cy="3048000"/>
          </a:xfrm>
          <a:prstGeom prst="rect">
            <a:avLst/>
          </a:prstGeom>
        </p:spPr>
        <p:txBody>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rgbClr val="083A64"/>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rgbClr val="083A64"/>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rgbClr val="083A6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0"/>
              </a:spcBef>
              <a:buNone/>
            </a:pPr>
            <a:endParaRPr lang="en-US" sz="1600" b="1" dirty="0">
              <a:solidFill>
                <a:schemeClr val="tx1"/>
              </a:solidFill>
            </a:endParaRPr>
          </a:p>
          <a:p>
            <a:pPr marL="293688" indent="-285750">
              <a:spcBef>
                <a:spcPts val="0"/>
              </a:spcBef>
            </a:pPr>
            <a:r>
              <a:rPr lang="en-US" sz="1600" b="1" dirty="0">
                <a:solidFill>
                  <a:srgbClr val="002060"/>
                </a:solidFill>
              </a:rPr>
              <a:t>PIDP grants are subject to six statutory determinations  </a:t>
            </a:r>
          </a:p>
          <a:p>
            <a:pPr marL="558007" lvl="1" indent="-342900">
              <a:spcBef>
                <a:spcPts val="0"/>
              </a:spcBef>
            </a:pPr>
            <a:r>
              <a:rPr lang="en-US" sz="1350" dirty="0">
                <a:solidFill>
                  <a:srgbClr val="002060"/>
                </a:solidFill>
              </a:rPr>
              <a:t>Project improves the safety, efficiency or reliability of the movement of goods</a:t>
            </a:r>
          </a:p>
          <a:p>
            <a:pPr marL="558007" lvl="1" indent="-342900">
              <a:spcBef>
                <a:spcPts val="0"/>
              </a:spcBef>
            </a:pPr>
            <a:r>
              <a:rPr lang="en-US" sz="1350" dirty="0">
                <a:solidFill>
                  <a:srgbClr val="002060"/>
                </a:solidFill>
              </a:rPr>
              <a:t>Project is cost effective (not applicable to a small project at a small port)</a:t>
            </a:r>
          </a:p>
          <a:p>
            <a:pPr marL="558007" lvl="1" indent="-342900">
              <a:spcBef>
                <a:spcPts val="0"/>
              </a:spcBef>
            </a:pPr>
            <a:r>
              <a:rPr lang="en-US" sz="1350" dirty="0">
                <a:solidFill>
                  <a:srgbClr val="002060"/>
                </a:solidFill>
              </a:rPr>
              <a:t>Applicant has the authority to carry out the project</a:t>
            </a:r>
          </a:p>
          <a:p>
            <a:pPr marL="558007" lvl="1" indent="-342900">
              <a:spcBef>
                <a:spcPts val="0"/>
              </a:spcBef>
            </a:pPr>
            <a:r>
              <a:rPr lang="en-US" sz="1350" dirty="0">
                <a:solidFill>
                  <a:srgbClr val="002060"/>
                </a:solidFill>
              </a:rPr>
              <a:t>Applicant has sufficient funding to meet matching requirements</a:t>
            </a:r>
          </a:p>
          <a:p>
            <a:pPr marL="558007" lvl="1" indent="-342900">
              <a:spcBef>
                <a:spcPts val="0"/>
              </a:spcBef>
            </a:pPr>
            <a:r>
              <a:rPr lang="en-US" sz="1350" dirty="0">
                <a:solidFill>
                  <a:srgbClr val="002060"/>
                </a:solidFill>
              </a:rPr>
              <a:t>Project can be completed without unreasonable delay</a:t>
            </a:r>
          </a:p>
          <a:p>
            <a:pPr marL="558007" lvl="1" indent="-342900">
              <a:spcBef>
                <a:spcPts val="0"/>
              </a:spcBef>
            </a:pPr>
            <a:r>
              <a:rPr lang="en-US" sz="1350" dirty="0">
                <a:solidFill>
                  <a:srgbClr val="002060"/>
                </a:solidFill>
              </a:rPr>
              <a:t>Project cannot be easily and efficiently completed without Federal funding</a:t>
            </a:r>
            <a:endParaRPr lang="en-US" sz="1350" b="1" dirty="0">
              <a:solidFill>
                <a:srgbClr val="002060"/>
              </a:solidFill>
            </a:endParaRPr>
          </a:p>
          <a:p>
            <a:pPr marL="257175" indent="-285750"/>
            <a:r>
              <a:rPr lang="en-US" sz="1600" b="1" dirty="0">
                <a:solidFill>
                  <a:srgbClr val="002060"/>
                </a:solidFill>
              </a:rPr>
              <a:t>Award size – </a:t>
            </a:r>
            <a:r>
              <a:rPr lang="en-US" sz="1600" dirty="0">
                <a:solidFill>
                  <a:srgbClr val="002060"/>
                </a:solidFill>
              </a:rPr>
              <a:t>No </a:t>
            </a:r>
            <a:r>
              <a:rPr lang="en-US" dirty="0">
                <a:solidFill>
                  <a:srgbClr val="002060"/>
                </a:solidFill>
              </a:rPr>
              <a:t>Minimum.  Maximum is based on amount of funding and statutory restrictions on funding.         </a:t>
            </a:r>
            <a:r>
              <a:rPr lang="en-US" sz="1600" b="1" dirty="0">
                <a:solidFill>
                  <a:srgbClr val="002060"/>
                </a:solidFill>
              </a:rPr>
              <a:t>Cost share requirements - </a:t>
            </a:r>
            <a:r>
              <a:rPr lang="en-US" dirty="0">
                <a:solidFill>
                  <a:srgbClr val="002060"/>
                </a:solidFill>
              </a:rPr>
              <a:t>Grants generally can’t exceed 80 percent of the project costs.</a:t>
            </a:r>
          </a:p>
          <a:p>
            <a:r>
              <a:rPr lang="en-US" sz="1600" b="1" dirty="0">
                <a:solidFill>
                  <a:srgbClr val="002060"/>
                </a:solidFill>
              </a:rPr>
              <a:t>Statutory restrictions on funding  </a:t>
            </a:r>
          </a:p>
          <a:p>
            <a:pPr lvl="1">
              <a:buClr>
                <a:schemeClr val="tx1"/>
              </a:buClr>
            </a:pPr>
            <a:r>
              <a:rPr lang="en-US" dirty="0">
                <a:solidFill>
                  <a:srgbClr val="002060"/>
                </a:solidFill>
              </a:rPr>
              <a:t>No more than 25% of available funds can be used for projects in any one State.</a:t>
            </a:r>
          </a:p>
          <a:p>
            <a:pPr lvl="1">
              <a:buClr>
                <a:schemeClr val="tx1"/>
              </a:buClr>
            </a:pPr>
            <a:r>
              <a:rPr lang="en-US" dirty="0">
                <a:solidFill>
                  <a:srgbClr val="002060"/>
                </a:solidFill>
              </a:rPr>
              <a:t>25% of funding is reserved for assistance for small projects at small ports.</a:t>
            </a:r>
          </a:p>
          <a:p>
            <a:r>
              <a:rPr lang="en-US" sz="1600" b="1" dirty="0">
                <a:solidFill>
                  <a:srgbClr val="002060"/>
                </a:solidFill>
              </a:rPr>
              <a:t>Assistance for Small Projects at Small Ports</a:t>
            </a:r>
          </a:p>
          <a:p>
            <a:pPr lvl="1">
              <a:buClr>
                <a:schemeClr val="tx1"/>
              </a:buClr>
            </a:pPr>
            <a:r>
              <a:rPr lang="en-US" dirty="0">
                <a:solidFill>
                  <a:srgbClr val="002060"/>
                </a:solidFill>
              </a:rPr>
              <a:t>Applies to projects that meet two conditions: project is for a port that annually moves less than 8 million short tons and (for FY 2022) application seeks no more than $11.25 million</a:t>
            </a:r>
          </a:p>
          <a:p>
            <a:pPr lvl="1">
              <a:buClr>
                <a:schemeClr val="tx1"/>
              </a:buClr>
            </a:pPr>
            <a:r>
              <a:rPr lang="en-US" dirty="0">
                <a:solidFill>
                  <a:srgbClr val="002060"/>
                </a:solidFill>
              </a:rPr>
              <a:t>Projects must satisfy all eligibility and selection criteria</a:t>
            </a:r>
          </a:p>
          <a:p>
            <a:pPr lvl="1">
              <a:buClr>
                <a:schemeClr val="tx1"/>
              </a:buClr>
            </a:pPr>
            <a:r>
              <a:rPr lang="en-US" dirty="0">
                <a:solidFill>
                  <a:srgbClr val="002060"/>
                </a:solidFill>
              </a:rPr>
              <a:t>No need to submit a benefit-cost analysis but project is subject to an economic vitality analysis</a:t>
            </a:r>
          </a:p>
          <a:p>
            <a:pPr lvl="1">
              <a:buClr>
                <a:schemeClr val="tx1"/>
              </a:buClr>
            </a:pPr>
            <a:r>
              <a:rPr lang="en-US" dirty="0">
                <a:solidFill>
                  <a:srgbClr val="002060"/>
                </a:solidFill>
              </a:rPr>
              <a:t>Additional provisions for flexibility related to pre-award expenses and cost share</a:t>
            </a:r>
          </a:p>
          <a:p>
            <a:pPr marL="350838" indent="-342900">
              <a:spcBef>
                <a:spcPts val="0"/>
              </a:spcBef>
            </a:pPr>
            <a:endParaRPr lang="en-US" sz="1600" dirty="0">
              <a:solidFill>
                <a:schemeClr val="tx1"/>
              </a:solidFill>
            </a:endParaRPr>
          </a:p>
        </p:txBody>
      </p:sp>
    </p:spTree>
    <p:extLst>
      <p:ext uri="{BB962C8B-B14F-4D97-AF65-F5344CB8AC3E}">
        <p14:creationId xmlns:p14="http://schemas.microsoft.com/office/powerpoint/2010/main" val="223222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E4AD67-7DC5-40AD-AD17-28146F1D3FCE}"/>
              </a:ext>
            </a:extLst>
          </p:cNvPr>
          <p:cNvSpPr>
            <a:spLocks noGrp="1"/>
          </p:cNvSpPr>
          <p:nvPr>
            <p:ph type="sldNum" sz="quarter" idx="33"/>
          </p:nvPr>
        </p:nvSpPr>
        <p:spPr/>
        <p:txBody>
          <a:bodyPr/>
          <a:lstStyle/>
          <a:p>
            <a:fld id="{19B51A1E-902D-48AF-9020-955120F399B6}" type="slidenum">
              <a:rPr lang="en-US" smtClean="0"/>
              <a:pPr/>
              <a:t>7</a:t>
            </a:fld>
            <a:endParaRPr lang="en-US" dirty="0"/>
          </a:p>
        </p:txBody>
      </p:sp>
      <p:sp>
        <p:nvSpPr>
          <p:cNvPr id="6" name="Title 5">
            <a:extLst>
              <a:ext uri="{FF2B5EF4-FFF2-40B4-BE49-F238E27FC236}">
                <a16:creationId xmlns:a16="http://schemas.microsoft.com/office/drawing/2014/main" id="{B309EEC2-53C8-43E9-B088-1C19E86A9A48}"/>
              </a:ext>
            </a:extLst>
          </p:cNvPr>
          <p:cNvSpPr>
            <a:spLocks noGrp="1"/>
          </p:cNvSpPr>
          <p:nvPr>
            <p:ph type="title"/>
          </p:nvPr>
        </p:nvSpPr>
        <p:spPr/>
        <p:txBody>
          <a:bodyPr/>
          <a:lstStyle/>
          <a:p>
            <a:r>
              <a:rPr lang="en-US" sz="2800" dirty="0"/>
              <a:t>PIDP Preliminary Timeline</a:t>
            </a:r>
          </a:p>
        </p:txBody>
      </p:sp>
      <p:sp>
        <p:nvSpPr>
          <p:cNvPr id="5" name="Content Placeholder 4">
            <a:extLst>
              <a:ext uri="{FF2B5EF4-FFF2-40B4-BE49-F238E27FC236}">
                <a16:creationId xmlns:a16="http://schemas.microsoft.com/office/drawing/2014/main" id="{29BB4B03-01C3-4965-A9DB-77B5C20B4AEA}"/>
              </a:ext>
            </a:extLst>
          </p:cNvPr>
          <p:cNvSpPr>
            <a:spLocks noGrp="1"/>
          </p:cNvSpPr>
          <p:nvPr>
            <p:ph sz="half" idx="1"/>
          </p:nvPr>
        </p:nvSpPr>
        <p:spPr>
          <a:xfrm>
            <a:off x="457200" y="971550"/>
            <a:ext cx="8686800" cy="3505200"/>
          </a:xfrm>
        </p:spPr>
        <p:txBody>
          <a:bodyPr/>
          <a:lstStyle/>
          <a:p>
            <a:pPr>
              <a:lnSpc>
                <a:spcPct val="150000"/>
              </a:lnSpc>
            </a:pPr>
            <a:r>
              <a:rPr lang="en-US" sz="2800" dirty="0"/>
              <a:t>February 2022 - Notice of Funding Opportunity published</a:t>
            </a:r>
          </a:p>
          <a:p>
            <a:pPr>
              <a:lnSpc>
                <a:spcPct val="150000"/>
              </a:lnSpc>
            </a:pPr>
            <a:r>
              <a:rPr lang="en-US" sz="2800" dirty="0"/>
              <a:t>March 2022 - Webinars on How to Apply and BCA preparation</a:t>
            </a:r>
          </a:p>
          <a:p>
            <a:pPr>
              <a:lnSpc>
                <a:spcPct val="150000"/>
              </a:lnSpc>
            </a:pPr>
            <a:r>
              <a:rPr lang="en-US" sz="2800" dirty="0"/>
              <a:t>May 2022 – Applications Due (11:59 PM EDT May 16</a:t>
            </a:r>
            <a:r>
              <a:rPr lang="en-US" sz="2800" baseline="30000" dirty="0"/>
              <a:t>th</a:t>
            </a:r>
            <a:r>
              <a:rPr lang="en-US" sz="2800" dirty="0"/>
              <a:t>)</a:t>
            </a:r>
          </a:p>
          <a:p>
            <a:pPr>
              <a:lnSpc>
                <a:spcPct val="150000"/>
              </a:lnSpc>
            </a:pPr>
            <a:r>
              <a:rPr lang="en-US" sz="2800" dirty="0"/>
              <a:t>Fall 2022 – Grant Awards Announced</a:t>
            </a:r>
          </a:p>
        </p:txBody>
      </p:sp>
    </p:spTree>
    <p:extLst>
      <p:ext uri="{BB962C8B-B14F-4D97-AF65-F5344CB8AC3E}">
        <p14:creationId xmlns:p14="http://schemas.microsoft.com/office/powerpoint/2010/main" val="410116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19200" y="1504950"/>
            <a:ext cx="6400800" cy="1963626"/>
          </a:xfrm>
        </p:spPr>
        <p:txBody>
          <a:bodyPr/>
          <a:lstStyle/>
          <a:p>
            <a:pPr algn="ctr"/>
            <a:r>
              <a:rPr lang="en-US" dirty="0"/>
              <a:t>Questions/Comments</a:t>
            </a:r>
            <a:br>
              <a:rPr lang="en-US" dirty="0"/>
            </a:br>
            <a:br>
              <a:rPr lang="en-US" dirty="0"/>
            </a:br>
            <a:r>
              <a:rPr lang="en-US" dirty="0"/>
              <a:t>    email </a:t>
            </a:r>
            <a:r>
              <a:rPr lang="en-US" u="sng" dirty="0">
                <a:hlinkClick r:id="rId2">
                  <a:extLst>
                    <a:ext uri="{A12FA001-AC4F-418D-AE19-62706E023703}">
                      <ahyp:hlinkClr xmlns:ahyp="http://schemas.microsoft.com/office/drawing/2018/hyperlinkcolor" val="tx"/>
                    </a:ext>
                  </a:extLst>
                </a:hlinkClick>
              </a:rPr>
              <a:t>PIDPgrants@dot.gov</a:t>
            </a:r>
            <a:br>
              <a:rPr lang="en-US" u="sng" dirty="0"/>
            </a:br>
            <a:br>
              <a:rPr lang="en-US" u="sng" dirty="0"/>
            </a:br>
            <a:r>
              <a:rPr lang="en-US" u="sng" dirty="0"/>
              <a:t>www.maritime.dot.gov/PIDPgrants</a:t>
            </a:r>
            <a:br>
              <a:rPr lang="en-US" u="sng" dirty="0"/>
            </a:br>
            <a:br>
              <a:rPr lang="en-US" dirty="0"/>
            </a:br>
            <a:endParaRPr lang="en-US" dirty="0"/>
          </a:p>
        </p:txBody>
      </p:sp>
      <p:sp>
        <p:nvSpPr>
          <p:cNvPr id="5" name="Slide Number Placeholder 4"/>
          <p:cNvSpPr>
            <a:spLocks noGrp="1"/>
          </p:cNvSpPr>
          <p:nvPr>
            <p:ph type="sldNum" sz="quarter" idx="4294967295"/>
          </p:nvPr>
        </p:nvSpPr>
        <p:spPr>
          <a:xfrm>
            <a:off x="8820150" y="4778375"/>
            <a:ext cx="323850" cy="323850"/>
          </a:xfrm>
        </p:spPr>
        <p:txBody>
          <a:bodyPr/>
          <a:lstStyle/>
          <a:p>
            <a:fld id="{19B51A1E-902D-48AF-9020-955120F399B6}" type="slidenum">
              <a:rPr lang="en-US" smtClean="0"/>
              <a:pPr/>
              <a:t>8</a:t>
            </a:fld>
            <a:endParaRPr lang="en-US" dirty="0"/>
          </a:p>
        </p:txBody>
      </p:sp>
    </p:spTree>
    <p:extLst>
      <p:ext uri="{BB962C8B-B14F-4D97-AF65-F5344CB8AC3E}">
        <p14:creationId xmlns:p14="http://schemas.microsoft.com/office/powerpoint/2010/main" val="306260351"/>
      </p:ext>
    </p:extLst>
  </p:cSld>
  <p:clrMapOvr>
    <a:masterClrMapping/>
  </p:clrMapOvr>
</p:sld>
</file>

<file path=ppt/theme/theme1.xml><?xml version="1.0" encoding="utf-8"?>
<a:theme xmlns:a="http://schemas.openxmlformats.org/drawingml/2006/main" name="DOT Template Version 1">
  <a:themeElements>
    <a:clrScheme name="Custom 4">
      <a:dk1>
        <a:srgbClr val="182300"/>
      </a:dk1>
      <a:lt1>
        <a:srgbClr val="FFFFFF"/>
      </a:lt1>
      <a:dk2>
        <a:srgbClr val="18237D"/>
      </a:dk2>
      <a:lt2>
        <a:srgbClr val="EEECE1"/>
      </a:lt2>
      <a:accent1>
        <a:srgbClr val="083A64"/>
      </a:accent1>
      <a:accent2>
        <a:srgbClr val="0E6D4D"/>
      </a:accent2>
      <a:accent3>
        <a:srgbClr val="FDB703"/>
      </a:accent3>
      <a:accent4>
        <a:srgbClr val="0D57A2"/>
      </a:accent4>
      <a:accent5>
        <a:srgbClr val="4BACC6"/>
      </a:accent5>
      <a:accent6>
        <a:srgbClr val="D96B43"/>
      </a:accent6>
      <a:hlink>
        <a:srgbClr val="1264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5183C8A50CA042B4D7920FD5549178" ma:contentTypeVersion="10" ma:contentTypeDescription="Create a new document." ma:contentTypeScope="" ma:versionID="2b683265bdfa81e13013e2b967046c50">
  <xsd:schema xmlns:xsd="http://www.w3.org/2001/XMLSchema" xmlns:xs="http://www.w3.org/2001/XMLSchema" xmlns:p="http://schemas.microsoft.com/office/2006/metadata/properties" xmlns:ns2="1ac5ed15-5880-47ea-98aa-1a566e611521" xmlns:ns3="6efcf75a-685b-4aea-b5ec-a82ffbb88524" targetNamespace="http://schemas.microsoft.com/office/2006/metadata/properties" ma:root="true" ma:fieldsID="27682e3c64c1bbda01dd9d63a27d5a0e" ns2:_="" ns3:_="">
    <xsd:import namespace="1ac5ed15-5880-47ea-98aa-1a566e611521"/>
    <xsd:import namespace="6efcf75a-685b-4aea-b5ec-a82ffbb885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5ed15-5880-47ea-98aa-1a566e611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fcf75a-685b-4aea-b5ec-a82ffbb885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1ac5ed15-5880-47ea-98aa-1a566e611521"/>
    <ds:schemaRef ds:uri="http://purl.org/dc/terms/"/>
    <ds:schemaRef ds:uri="http://schemas.openxmlformats.org/package/2006/metadata/core-properties"/>
    <ds:schemaRef ds:uri="http://purl.org/dc/dcmitype/"/>
    <ds:schemaRef ds:uri="http://schemas.microsoft.com/office/infopath/2007/PartnerControls"/>
    <ds:schemaRef ds:uri="6efcf75a-685b-4aea-b5ec-a82ffbb88524"/>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77C492BB-4F6A-4DB3-AB76-7FAF11187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5ed15-5880-47ea-98aa-1a566e611521"/>
    <ds:schemaRef ds:uri="6efcf75a-685b-4aea-b5ec-a82ffbb88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DOT Template Version 1.thmx</Template>
  <TotalTime>0</TotalTime>
  <Words>773</Words>
  <Application>Microsoft Office PowerPoint</Application>
  <PresentationFormat>On-screen Show (16:9)</PresentationFormat>
  <Paragraphs>83</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DOT Template Version 1</vt:lpstr>
      <vt:lpstr>Port Infrastructure Development Program     FY 2022  </vt:lpstr>
      <vt:lpstr>Port Infrastructure Development Program (PIDP)</vt:lpstr>
      <vt:lpstr>Bipartisan Infrastructure Law</vt:lpstr>
      <vt:lpstr>Bipartisan Infrastructure Law – Eligibility </vt:lpstr>
      <vt:lpstr>Bipartisan Infrastructure Law – Eligibility (continued)</vt:lpstr>
      <vt:lpstr>PIDP - Specifics</vt:lpstr>
      <vt:lpstr>PIDP Preliminary Timeline</vt:lpstr>
      <vt:lpstr>Questions/Comments      email PIDPgrants@dot.gov  www.maritime.dot.gov/PIDPgrants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2021-04-01T01:22:30Z</dcterms:created>
  <dcterms:modified xsi:type="dcterms:W3CDTF">2022-02-23T22:05:46Z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0x010100105183C8A50CA042B4D7920FD5549178</vt:lpwstr>
  </property>
</Properties>
</file>