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749" r:id="rId2"/>
    <p:sldId id="906" r:id="rId3"/>
    <p:sldId id="907" r:id="rId4"/>
    <p:sldId id="908" r:id="rId5"/>
    <p:sldId id="905" r:id="rId6"/>
    <p:sldId id="922" r:id="rId7"/>
    <p:sldId id="929" r:id="rId8"/>
    <p:sldId id="909" r:id="rId9"/>
    <p:sldId id="923" r:id="rId10"/>
    <p:sldId id="918" r:id="rId11"/>
    <p:sldId id="924" r:id="rId12"/>
    <p:sldId id="910" r:id="rId13"/>
    <p:sldId id="926" r:id="rId14"/>
    <p:sldId id="921" r:id="rId15"/>
    <p:sldId id="928" r:id="rId16"/>
    <p:sldId id="925" r:id="rId17"/>
    <p:sldId id="868" r:id="rId18"/>
    <p:sldId id="917" r:id="rId19"/>
    <p:sldId id="871" r:id="rId20"/>
    <p:sldId id="915" r:id="rId21"/>
    <p:sldId id="931" r:id="rId22"/>
    <p:sldId id="751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7145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0574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4003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743200" algn="l" defTabSz="3429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8" userDrawn="1">
          <p15:clr>
            <a:srgbClr val="A4A3A4"/>
          </p15:clr>
        </p15:guide>
        <p15:guide id="2" pos="2088" userDrawn="1">
          <p15:clr>
            <a:srgbClr val="A4A3A4"/>
          </p15:clr>
        </p15:guide>
        <p15:guide id="3" orient="horz" pos="828" userDrawn="1">
          <p15:clr>
            <a:srgbClr val="A4A3A4"/>
          </p15:clr>
        </p15:guide>
        <p15:guide id="4" pos="35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2" autoAdjust="0"/>
    <p:restoredTop sz="83422" autoAdjust="0"/>
  </p:normalViewPr>
  <p:slideViewPr>
    <p:cSldViewPr>
      <p:cViewPr varScale="1">
        <p:scale>
          <a:sx n="79" d="100"/>
          <a:sy n="79" d="100"/>
        </p:scale>
        <p:origin x="-62" y="-365"/>
      </p:cViewPr>
      <p:guideLst>
        <p:guide orient="horz" pos="648"/>
        <p:guide orient="horz" pos="828"/>
        <p:guide pos="2088"/>
        <p:guide pos="35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9C276-586A-1A4C-A1A7-67EDABF5A2D4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8153EE-BF0F-FC4A-B582-72AF29F5065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/>
            <a:t>Battery Management System</a:t>
          </a:r>
        </a:p>
      </dgm:t>
    </dgm:pt>
    <dgm:pt modelId="{2FF69D4F-779C-9F43-84B0-FA9A173E0CAC}" type="parTrans" cxnId="{8C40288E-1A89-114D-B920-82502DC1E6C0}">
      <dgm:prSet/>
      <dgm:spPr/>
      <dgm:t>
        <a:bodyPr/>
        <a:lstStyle/>
        <a:p>
          <a:endParaRPr lang="en-US" sz="4400"/>
        </a:p>
      </dgm:t>
    </dgm:pt>
    <dgm:pt modelId="{91B7DD90-4D40-1348-B006-675AA7C72954}" type="sibTrans" cxnId="{8C40288E-1A89-114D-B920-82502DC1E6C0}">
      <dgm:prSet/>
      <dgm:spPr/>
      <dgm:t>
        <a:bodyPr/>
        <a:lstStyle/>
        <a:p>
          <a:endParaRPr lang="en-US" sz="4400"/>
        </a:p>
      </dgm:t>
    </dgm:pt>
    <dgm:pt modelId="{0B4BCCEE-293D-5F42-836C-C4C745A22A03}">
      <dgm:prSet phldrT="[Text]" custT="1"/>
      <dgm:spPr/>
      <dgm:t>
        <a:bodyPr/>
        <a:lstStyle/>
        <a:p>
          <a:r>
            <a:rPr lang="en-US" sz="1800" dirty="0"/>
            <a:t>Cell</a:t>
          </a:r>
          <a:r>
            <a:rPr lang="en-US" sz="1600" baseline="0" dirty="0"/>
            <a:t> Temperature</a:t>
          </a:r>
          <a:endParaRPr lang="en-US" sz="1600" dirty="0"/>
        </a:p>
      </dgm:t>
    </dgm:pt>
    <dgm:pt modelId="{324C64A4-528D-5142-A781-359B741ACEEF}" type="parTrans" cxnId="{436BF2E9-AA6E-CA49-9FA7-917191EA3FF8}">
      <dgm:prSet custT="1"/>
      <dgm:spPr/>
      <dgm:t>
        <a:bodyPr/>
        <a:lstStyle/>
        <a:p>
          <a:endParaRPr lang="en-US" sz="1200"/>
        </a:p>
      </dgm:t>
    </dgm:pt>
    <dgm:pt modelId="{12D46BE2-67AD-A042-A394-D3E1A9E236F4}" type="sibTrans" cxnId="{436BF2E9-AA6E-CA49-9FA7-917191EA3FF8}">
      <dgm:prSet/>
      <dgm:spPr/>
      <dgm:t>
        <a:bodyPr/>
        <a:lstStyle/>
        <a:p>
          <a:endParaRPr lang="en-US" sz="4400"/>
        </a:p>
      </dgm:t>
    </dgm:pt>
    <dgm:pt modelId="{F16D2D69-63C0-7949-BB8D-812520D87DA1}">
      <dgm:prSet phldrT="[Text]" custT="1"/>
      <dgm:spPr/>
      <dgm:t>
        <a:bodyPr/>
        <a:lstStyle/>
        <a:p>
          <a:r>
            <a:rPr lang="en-US" sz="1800" dirty="0"/>
            <a:t>Cell Voltage</a:t>
          </a:r>
        </a:p>
      </dgm:t>
    </dgm:pt>
    <dgm:pt modelId="{14F29A89-142E-7D4D-A99A-ED80D4FB101D}" type="parTrans" cxnId="{CB702EAD-DD35-D04C-BE88-81D75B2130D5}">
      <dgm:prSet custT="1"/>
      <dgm:spPr/>
      <dgm:t>
        <a:bodyPr/>
        <a:lstStyle/>
        <a:p>
          <a:endParaRPr lang="en-US" sz="1200"/>
        </a:p>
      </dgm:t>
    </dgm:pt>
    <dgm:pt modelId="{47C1428B-A477-0341-B5C5-8426822F76FB}" type="sibTrans" cxnId="{CB702EAD-DD35-D04C-BE88-81D75B2130D5}">
      <dgm:prSet/>
      <dgm:spPr/>
      <dgm:t>
        <a:bodyPr/>
        <a:lstStyle/>
        <a:p>
          <a:endParaRPr lang="en-US" sz="4400"/>
        </a:p>
      </dgm:t>
    </dgm:pt>
    <dgm:pt modelId="{654122BD-E318-CE42-82AE-35B0E2E29AC8}">
      <dgm:prSet phldrT="[Text]" custT="1"/>
      <dgm:spPr/>
      <dgm:t>
        <a:bodyPr/>
        <a:lstStyle/>
        <a:p>
          <a:r>
            <a:rPr lang="en-US" sz="1600" dirty="0"/>
            <a:t>Charge/ discharge</a:t>
          </a:r>
          <a:r>
            <a:rPr lang="en-US" sz="1600" baseline="0" dirty="0"/>
            <a:t> c</a:t>
          </a:r>
          <a:r>
            <a:rPr lang="en-US" sz="1600" dirty="0"/>
            <a:t>urrent</a:t>
          </a:r>
          <a:r>
            <a:rPr lang="en-US" sz="1600" baseline="0" dirty="0"/>
            <a:t> limits</a:t>
          </a:r>
          <a:endParaRPr lang="en-US" sz="1600" dirty="0"/>
        </a:p>
      </dgm:t>
    </dgm:pt>
    <dgm:pt modelId="{FA4290E7-6675-2B41-967E-17D543353725}" type="parTrans" cxnId="{AC7AA25F-6AD2-584B-83A5-FC4BCC659083}">
      <dgm:prSet custT="1"/>
      <dgm:spPr/>
      <dgm:t>
        <a:bodyPr/>
        <a:lstStyle/>
        <a:p>
          <a:endParaRPr lang="en-US" sz="1200"/>
        </a:p>
      </dgm:t>
    </dgm:pt>
    <dgm:pt modelId="{B3B00FDE-649D-9E47-B683-CC87C5BDDFC0}" type="sibTrans" cxnId="{AC7AA25F-6AD2-584B-83A5-FC4BCC659083}">
      <dgm:prSet/>
      <dgm:spPr/>
      <dgm:t>
        <a:bodyPr/>
        <a:lstStyle/>
        <a:p>
          <a:endParaRPr lang="en-US" sz="4400"/>
        </a:p>
      </dgm:t>
    </dgm:pt>
    <dgm:pt modelId="{5F06171B-D590-3549-91B2-D6DA74E4B815}">
      <dgm:prSet custT="1"/>
      <dgm:spPr/>
      <dgm:t>
        <a:bodyPr/>
        <a:lstStyle/>
        <a:p>
          <a:r>
            <a:rPr lang="en-US" sz="2000" dirty="0"/>
            <a:t>Current</a:t>
          </a:r>
        </a:p>
      </dgm:t>
    </dgm:pt>
    <dgm:pt modelId="{EF411B57-7590-954D-9287-A9761ACDC9A3}" type="parTrans" cxnId="{55FBF635-787B-864A-B17F-0C0F567B7747}">
      <dgm:prSet/>
      <dgm:spPr/>
      <dgm:t>
        <a:bodyPr/>
        <a:lstStyle/>
        <a:p>
          <a:endParaRPr lang="en-US"/>
        </a:p>
      </dgm:t>
    </dgm:pt>
    <dgm:pt modelId="{3D303A48-C8BC-7843-84C9-99C50BC77FC5}" type="sibTrans" cxnId="{55FBF635-787B-864A-B17F-0C0F567B7747}">
      <dgm:prSet/>
      <dgm:spPr/>
      <dgm:t>
        <a:bodyPr/>
        <a:lstStyle/>
        <a:p>
          <a:endParaRPr lang="en-US"/>
        </a:p>
      </dgm:t>
    </dgm:pt>
    <dgm:pt modelId="{09AF41B4-87D3-A242-847F-3186AA5FFF48}">
      <dgm:prSet phldrT="[Text]" custT="1"/>
      <dgm:spPr/>
      <dgm:t>
        <a:bodyPr/>
        <a:lstStyle/>
        <a:p>
          <a:r>
            <a:rPr lang="en-US" sz="1600" dirty="0"/>
            <a:t>Safety Disconnect</a:t>
          </a:r>
        </a:p>
      </dgm:t>
    </dgm:pt>
    <dgm:pt modelId="{AE0405DB-9370-2041-8CEB-C53DF43C264D}" type="parTrans" cxnId="{6F000317-8266-AE43-A2CD-F38E1526C8B8}">
      <dgm:prSet/>
      <dgm:spPr/>
      <dgm:t>
        <a:bodyPr/>
        <a:lstStyle/>
        <a:p>
          <a:endParaRPr lang="en-US"/>
        </a:p>
      </dgm:t>
    </dgm:pt>
    <dgm:pt modelId="{CD926D01-E934-A746-882C-FD2E72A04266}" type="sibTrans" cxnId="{6F000317-8266-AE43-A2CD-F38E1526C8B8}">
      <dgm:prSet/>
      <dgm:spPr/>
      <dgm:t>
        <a:bodyPr/>
        <a:lstStyle/>
        <a:p>
          <a:endParaRPr lang="en-US"/>
        </a:p>
      </dgm:t>
    </dgm:pt>
    <dgm:pt modelId="{29BE422B-84E0-C444-822A-64F780188584}" type="pres">
      <dgm:prSet presAssocID="{15E9C276-586A-1A4C-A1A7-67EDABF5A2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F3E422-6029-6B45-B6B1-F9AC459C28FF}" type="pres">
      <dgm:prSet presAssocID="{108153EE-BF0F-FC4A-B582-72AF29F5065D}" presName="centerShape" presStyleLbl="node0" presStyleIdx="0" presStyleCnt="1" custScaleX="199899" custScaleY="199899" custLinFactNeighborX="26660" custLinFactNeighborY="-5610"/>
      <dgm:spPr/>
      <dgm:t>
        <a:bodyPr/>
        <a:lstStyle/>
        <a:p>
          <a:endParaRPr lang="en-US"/>
        </a:p>
      </dgm:t>
    </dgm:pt>
    <dgm:pt modelId="{67C2ECA1-2D62-AE4F-A372-3EDE127699C8}" type="pres">
      <dgm:prSet presAssocID="{324C64A4-528D-5142-A781-359B741ACEEF}" presName="parTrans" presStyleLbl="sibTrans2D1" presStyleIdx="0" presStyleCnt="5" custAng="10632933" custScaleX="127097"/>
      <dgm:spPr/>
      <dgm:t>
        <a:bodyPr/>
        <a:lstStyle/>
        <a:p>
          <a:endParaRPr lang="en-US"/>
        </a:p>
      </dgm:t>
    </dgm:pt>
    <dgm:pt modelId="{6B3FEA30-D037-7640-8B0F-97CBFB4DAD45}" type="pres">
      <dgm:prSet presAssocID="{324C64A4-528D-5142-A781-359B741ACEE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56D5AB-0547-0442-8F32-A85977C06D77}" type="pres">
      <dgm:prSet presAssocID="{0B4BCCEE-293D-5F42-836C-C4C745A22A03}" presName="node" presStyleLbl="node1" presStyleIdx="0" presStyleCnt="5" custScaleX="141954" custScaleY="141954" custRadScaleRad="109347" custRadScaleInc="-107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575E5-1C7A-6A45-8132-9977ECE3DCF0}" type="pres">
      <dgm:prSet presAssocID="{EF411B57-7590-954D-9287-A9761ACDC9A3}" presName="parTrans" presStyleLbl="sibTrans2D1" presStyleIdx="1" presStyleCnt="5" custAng="10657829"/>
      <dgm:spPr/>
      <dgm:t>
        <a:bodyPr/>
        <a:lstStyle/>
        <a:p>
          <a:endParaRPr lang="en-US"/>
        </a:p>
      </dgm:t>
    </dgm:pt>
    <dgm:pt modelId="{4F4EE3FC-9F6F-2E46-A00C-75792A180665}" type="pres">
      <dgm:prSet presAssocID="{EF411B57-7590-954D-9287-A9761ACDC9A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6520B64-F52D-C74D-BC78-ACCD64EB1842}" type="pres">
      <dgm:prSet presAssocID="{5F06171B-D590-3549-91B2-D6DA74E4B815}" presName="node" presStyleLbl="node1" presStyleIdx="1" presStyleCnt="5" custScaleX="141954" custScaleY="141954" custRadScaleRad="114688" custRadScaleInc="419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0F39D-1752-134E-96AE-680069CC53ED}" type="pres">
      <dgm:prSet presAssocID="{14F29A89-142E-7D4D-A99A-ED80D4FB101D}" presName="parTrans" presStyleLbl="sibTrans2D1" presStyleIdx="2" presStyleCnt="5" custAng="11003511" custScaleX="84867"/>
      <dgm:spPr/>
      <dgm:t>
        <a:bodyPr/>
        <a:lstStyle/>
        <a:p>
          <a:endParaRPr lang="en-US"/>
        </a:p>
      </dgm:t>
    </dgm:pt>
    <dgm:pt modelId="{5E241A23-7858-F049-8F70-FFF9587ECF8C}" type="pres">
      <dgm:prSet presAssocID="{14F29A89-142E-7D4D-A99A-ED80D4FB101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44836D5-5EE2-BB4D-89CC-37A228780E96}" type="pres">
      <dgm:prSet presAssocID="{F16D2D69-63C0-7949-BB8D-812520D87DA1}" presName="node" presStyleLbl="node1" presStyleIdx="2" presStyleCnt="5" custScaleX="141954" custScaleY="141954" custRadScaleRad="159502" custRadScaleInc="359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5BF19-5A24-3B46-9D50-E743ABAEBF07}" type="pres">
      <dgm:prSet presAssocID="{FA4290E7-6675-2B41-967E-17D543353725}" presName="parTrans" presStyleLbl="sibTrans2D1" presStyleIdx="3" presStyleCnt="5" custScaleX="129981"/>
      <dgm:spPr/>
      <dgm:t>
        <a:bodyPr/>
        <a:lstStyle/>
        <a:p>
          <a:endParaRPr lang="en-US"/>
        </a:p>
      </dgm:t>
    </dgm:pt>
    <dgm:pt modelId="{A186BCCF-59ED-9B45-9FDC-A5FA07BCB4B4}" type="pres">
      <dgm:prSet presAssocID="{FA4290E7-6675-2B41-967E-17D5433537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99B0D54-6BE7-0E44-B9C4-2564B363C1B5}" type="pres">
      <dgm:prSet presAssocID="{654122BD-E318-CE42-82AE-35B0E2E29AC8}" presName="node" presStyleLbl="node1" presStyleIdx="3" presStyleCnt="5" custScaleX="141954" custScaleY="141954" custRadScaleRad="203762" custRadScaleInc="-410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7109C-767D-9B48-83F5-3846D03FD585}" type="pres">
      <dgm:prSet presAssocID="{AE0405DB-9370-2041-8CEB-C53DF43C264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E72B607-1A6C-AB4D-B434-C586F6542FEA}" type="pres">
      <dgm:prSet presAssocID="{AE0405DB-9370-2041-8CEB-C53DF43C264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809A9EE-00A5-8440-83B9-E5301511CC97}" type="pres">
      <dgm:prSet presAssocID="{09AF41B4-87D3-A242-847F-3186AA5FFF48}" presName="node" presStyleLbl="node1" presStyleIdx="4" presStyleCnt="5" custScaleX="141954" custScaleY="141954" custRadScaleRad="210224" custRadScaleInc="490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AA25F-6AD2-584B-83A5-FC4BCC659083}" srcId="{108153EE-BF0F-FC4A-B582-72AF29F5065D}" destId="{654122BD-E318-CE42-82AE-35B0E2E29AC8}" srcOrd="3" destOrd="0" parTransId="{FA4290E7-6675-2B41-967E-17D543353725}" sibTransId="{B3B00FDE-649D-9E47-B683-CC87C5BDDFC0}"/>
    <dgm:cxn modelId="{77B98E6F-B43E-1F43-A793-D05874764787}" type="presOf" srcId="{5F06171B-D590-3549-91B2-D6DA74E4B815}" destId="{F6520B64-F52D-C74D-BC78-ACCD64EB1842}" srcOrd="0" destOrd="0" presId="urn:microsoft.com/office/officeart/2005/8/layout/radial5"/>
    <dgm:cxn modelId="{E4819112-5C3A-314A-8CC1-D42EAE3505BF}" type="presOf" srcId="{14F29A89-142E-7D4D-A99A-ED80D4FB101D}" destId="{5E241A23-7858-F049-8F70-FFF9587ECF8C}" srcOrd="1" destOrd="0" presId="urn:microsoft.com/office/officeart/2005/8/layout/radial5"/>
    <dgm:cxn modelId="{7F0DDF84-B546-6A48-A21E-D204320A3FC1}" type="presOf" srcId="{FA4290E7-6675-2B41-967E-17D543353725}" destId="{65C5BF19-5A24-3B46-9D50-E743ABAEBF07}" srcOrd="0" destOrd="0" presId="urn:microsoft.com/office/officeart/2005/8/layout/radial5"/>
    <dgm:cxn modelId="{5C5C32B4-2202-D04C-A268-6AF346F30A2C}" type="presOf" srcId="{0B4BCCEE-293D-5F42-836C-C4C745A22A03}" destId="{DD56D5AB-0547-0442-8F32-A85977C06D77}" srcOrd="0" destOrd="0" presId="urn:microsoft.com/office/officeart/2005/8/layout/radial5"/>
    <dgm:cxn modelId="{155864F4-EA05-7D45-95BC-18DF5C3FD899}" type="presOf" srcId="{15E9C276-586A-1A4C-A1A7-67EDABF5A2D4}" destId="{29BE422B-84E0-C444-822A-64F780188584}" srcOrd="0" destOrd="0" presId="urn:microsoft.com/office/officeart/2005/8/layout/radial5"/>
    <dgm:cxn modelId="{55FBF635-787B-864A-B17F-0C0F567B7747}" srcId="{108153EE-BF0F-FC4A-B582-72AF29F5065D}" destId="{5F06171B-D590-3549-91B2-D6DA74E4B815}" srcOrd="1" destOrd="0" parTransId="{EF411B57-7590-954D-9287-A9761ACDC9A3}" sibTransId="{3D303A48-C8BC-7843-84C9-99C50BC77FC5}"/>
    <dgm:cxn modelId="{8C40288E-1A89-114D-B920-82502DC1E6C0}" srcId="{15E9C276-586A-1A4C-A1A7-67EDABF5A2D4}" destId="{108153EE-BF0F-FC4A-B582-72AF29F5065D}" srcOrd="0" destOrd="0" parTransId="{2FF69D4F-779C-9F43-84B0-FA9A173E0CAC}" sibTransId="{91B7DD90-4D40-1348-B006-675AA7C72954}"/>
    <dgm:cxn modelId="{93676A02-CA5B-C24B-8EF4-D3CD27D89332}" type="presOf" srcId="{654122BD-E318-CE42-82AE-35B0E2E29AC8}" destId="{499B0D54-6BE7-0E44-B9C4-2564B363C1B5}" srcOrd="0" destOrd="0" presId="urn:microsoft.com/office/officeart/2005/8/layout/radial5"/>
    <dgm:cxn modelId="{3C0B9744-E6F3-F24C-AA78-76233CA77199}" type="presOf" srcId="{09AF41B4-87D3-A242-847F-3186AA5FFF48}" destId="{5809A9EE-00A5-8440-83B9-E5301511CC97}" srcOrd="0" destOrd="0" presId="urn:microsoft.com/office/officeart/2005/8/layout/radial5"/>
    <dgm:cxn modelId="{86347889-1CC8-9649-92F9-67AF357BA472}" type="presOf" srcId="{AE0405DB-9370-2041-8CEB-C53DF43C264D}" destId="{DA87109C-767D-9B48-83F5-3846D03FD585}" srcOrd="0" destOrd="0" presId="urn:microsoft.com/office/officeart/2005/8/layout/radial5"/>
    <dgm:cxn modelId="{CB702EAD-DD35-D04C-BE88-81D75B2130D5}" srcId="{108153EE-BF0F-FC4A-B582-72AF29F5065D}" destId="{F16D2D69-63C0-7949-BB8D-812520D87DA1}" srcOrd="2" destOrd="0" parTransId="{14F29A89-142E-7D4D-A99A-ED80D4FB101D}" sibTransId="{47C1428B-A477-0341-B5C5-8426822F76FB}"/>
    <dgm:cxn modelId="{391B2AF0-9CC4-714D-9819-667610D7C8AE}" type="presOf" srcId="{108153EE-BF0F-FC4A-B582-72AF29F5065D}" destId="{CCF3E422-6029-6B45-B6B1-F9AC459C28FF}" srcOrd="0" destOrd="0" presId="urn:microsoft.com/office/officeart/2005/8/layout/radial5"/>
    <dgm:cxn modelId="{AE7E2655-B283-694F-9C57-A9417BEF3B21}" type="presOf" srcId="{324C64A4-528D-5142-A781-359B741ACEEF}" destId="{67C2ECA1-2D62-AE4F-A372-3EDE127699C8}" srcOrd="0" destOrd="0" presId="urn:microsoft.com/office/officeart/2005/8/layout/radial5"/>
    <dgm:cxn modelId="{436BF2E9-AA6E-CA49-9FA7-917191EA3FF8}" srcId="{108153EE-BF0F-FC4A-B582-72AF29F5065D}" destId="{0B4BCCEE-293D-5F42-836C-C4C745A22A03}" srcOrd="0" destOrd="0" parTransId="{324C64A4-528D-5142-A781-359B741ACEEF}" sibTransId="{12D46BE2-67AD-A042-A394-D3E1A9E236F4}"/>
    <dgm:cxn modelId="{45DC6118-63C9-CD4D-803A-5EABF6B7F82C}" type="presOf" srcId="{FA4290E7-6675-2B41-967E-17D543353725}" destId="{A186BCCF-59ED-9B45-9FDC-A5FA07BCB4B4}" srcOrd="1" destOrd="0" presId="urn:microsoft.com/office/officeart/2005/8/layout/radial5"/>
    <dgm:cxn modelId="{9E41B366-1091-A446-92A4-D6C9F83E7319}" type="presOf" srcId="{14F29A89-142E-7D4D-A99A-ED80D4FB101D}" destId="{0940F39D-1752-134E-96AE-680069CC53ED}" srcOrd="0" destOrd="0" presId="urn:microsoft.com/office/officeart/2005/8/layout/radial5"/>
    <dgm:cxn modelId="{236DAB01-65B0-2C48-9501-452A5A7A84A9}" type="presOf" srcId="{EF411B57-7590-954D-9287-A9761ACDC9A3}" destId="{BC8575E5-1C7A-6A45-8132-9977ECE3DCF0}" srcOrd="0" destOrd="0" presId="urn:microsoft.com/office/officeart/2005/8/layout/radial5"/>
    <dgm:cxn modelId="{4D79FB95-6A4D-BA40-983A-8107CA15BD9B}" type="presOf" srcId="{F16D2D69-63C0-7949-BB8D-812520D87DA1}" destId="{744836D5-5EE2-BB4D-89CC-37A228780E96}" srcOrd="0" destOrd="0" presId="urn:microsoft.com/office/officeart/2005/8/layout/radial5"/>
    <dgm:cxn modelId="{6F000317-8266-AE43-A2CD-F38E1526C8B8}" srcId="{108153EE-BF0F-FC4A-B582-72AF29F5065D}" destId="{09AF41B4-87D3-A242-847F-3186AA5FFF48}" srcOrd="4" destOrd="0" parTransId="{AE0405DB-9370-2041-8CEB-C53DF43C264D}" sibTransId="{CD926D01-E934-A746-882C-FD2E72A04266}"/>
    <dgm:cxn modelId="{BE694114-0284-7C49-8D5F-14A372EC9395}" type="presOf" srcId="{324C64A4-528D-5142-A781-359B741ACEEF}" destId="{6B3FEA30-D037-7640-8B0F-97CBFB4DAD45}" srcOrd="1" destOrd="0" presId="urn:microsoft.com/office/officeart/2005/8/layout/radial5"/>
    <dgm:cxn modelId="{B5F6A815-664F-6E42-A85A-C978EFD13E4E}" type="presOf" srcId="{EF411B57-7590-954D-9287-A9761ACDC9A3}" destId="{4F4EE3FC-9F6F-2E46-A00C-75792A180665}" srcOrd="1" destOrd="0" presId="urn:microsoft.com/office/officeart/2005/8/layout/radial5"/>
    <dgm:cxn modelId="{0B1E66D2-62D2-9845-84BC-23FB5C251075}" type="presOf" srcId="{AE0405DB-9370-2041-8CEB-C53DF43C264D}" destId="{8E72B607-1A6C-AB4D-B434-C586F6542FEA}" srcOrd="1" destOrd="0" presId="urn:microsoft.com/office/officeart/2005/8/layout/radial5"/>
    <dgm:cxn modelId="{965FD143-B197-4F43-8850-37BC4EE661B7}" type="presParOf" srcId="{29BE422B-84E0-C444-822A-64F780188584}" destId="{CCF3E422-6029-6B45-B6B1-F9AC459C28FF}" srcOrd="0" destOrd="0" presId="urn:microsoft.com/office/officeart/2005/8/layout/radial5"/>
    <dgm:cxn modelId="{BB8F15D1-89F1-C44E-B4A2-86ED21E8AAD8}" type="presParOf" srcId="{29BE422B-84E0-C444-822A-64F780188584}" destId="{67C2ECA1-2D62-AE4F-A372-3EDE127699C8}" srcOrd="1" destOrd="0" presId="urn:microsoft.com/office/officeart/2005/8/layout/radial5"/>
    <dgm:cxn modelId="{C53A1E9F-ED0D-C840-8ECB-BC9E0948692E}" type="presParOf" srcId="{67C2ECA1-2D62-AE4F-A372-3EDE127699C8}" destId="{6B3FEA30-D037-7640-8B0F-97CBFB4DAD45}" srcOrd="0" destOrd="0" presId="urn:microsoft.com/office/officeart/2005/8/layout/radial5"/>
    <dgm:cxn modelId="{9075A6C1-1C70-314B-A6D3-07188E9A843A}" type="presParOf" srcId="{29BE422B-84E0-C444-822A-64F780188584}" destId="{DD56D5AB-0547-0442-8F32-A85977C06D77}" srcOrd="2" destOrd="0" presId="urn:microsoft.com/office/officeart/2005/8/layout/radial5"/>
    <dgm:cxn modelId="{61FA38E2-E236-3640-9CD4-F27975D3059F}" type="presParOf" srcId="{29BE422B-84E0-C444-822A-64F780188584}" destId="{BC8575E5-1C7A-6A45-8132-9977ECE3DCF0}" srcOrd="3" destOrd="0" presId="urn:microsoft.com/office/officeart/2005/8/layout/radial5"/>
    <dgm:cxn modelId="{6585661D-F007-B24E-8652-9CF588E69A89}" type="presParOf" srcId="{BC8575E5-1C7A-6A45-8132-9977ECE3DCF0}" destId="{4F4EE3FC-9F6F-2E46-A00C-75792A180665}" srcOrd="0" destOrd="0" presId="urn:microsoft.com/office/officeart/2005/8/layout/radial5"/>
    <dgm:cxn modelId="{C349977A-C16E-8D43-9492-EC750C8D481A}" type="presParOf" srcId="{29BE422B-84E0-C444-822A-64F780188584}" destId="{F6520B64-F52D-C74D-BC78-ACCD64EB1842}" srcOrd="4" destOrd="0" presId="urn:microsoft.com/office/officeart/2005/8/layout/radial5"/>
    <dgm:cxn modelId="{94A70C22-E5AB-FB46-A63B-B5AE2CA26048}" type="presParOf" srcId="{29BE422B-84E0-C444-822A-64F780188584}" destId="{0940F39D-1752-134E-96AE-680069CC53ED}" srcOrd="5" destOrd="0" presId="urn:microsoft.com/office/officeart/2005/8/layout/radial5"/>
    <dgm:cxn modelId="{DF42B2BB-9F28-C347-9BA1-6C6444EBBFFD}" type="presParOf" srcId="{0940F39D-1752-134E-96AE-680069CC53ED}" destId="{5E241A23-7858-F049-8F70-FFF9587ECF8C}" srcOrd="0" destOrd="0" presId="urn:microsoft.com/office/officeart/2005/8/layout/radial5"/>
    <dgm:cxn modelId="{3003DD97-F4E4-6F47-810D-C10F3DC6A5A5}" type="presParOf" srcId="{29BE422B-84E0-C444-822A-64F780188584}" destId="{744836D5-5EE2-BB4D-89CC-37A228780E96}" srcOrd="6" destOrd="0" presId="urn:microsoft.com/office/officeart/2005/8/layout/radial5"/>
    <dgm:cxn modelId="{A77EB612-B8C2-BA46-B564-60C03662B71B}" type="presParOf" srcId="{29BE422B-84E0-C444-822A-64F780188584}" destId="{65C5BF19-5A24-3B46-9D50-E743ABAEBF07}" srcOrd="7" destOrd="0" presId="urn:microsoft.com/office/officeart/2005/8/layout/radial5"/>
    <dgm:cxn modelId="{CC6D836B-BD0F-2040-A215-63A2E78BFEFC}" type="presParOf" srcId="{65C5BF19-5A24-3B46-9D50-E743ABAEBF07}" destId="{A186BCCF-59ED-9B45-9FDC-A5FA07BCB4B4}" srcOrd="0" destOrd="0" presId="urn:microsoft.com/office/officeart/2005/8/layout/radial5"/>
    <dgm:cxn modelId="{DFCFEFEB-1EF1-C544-AD6A-4DE6280F6350}" type="presParOf" srcId="{29BE422B-84E0-C444-822A-64F780188584}" destId="{499B0D54-6BE7-0E44-B9C4-2564B363C1B5}" srcOrd="8" destOrd="0" presId="urn:microsoft.com/office/officeart/2005/8/layout/radial5"/>
    <dgm:cxn modelId="{FAEF25FA-43CE-5149-B8DB-277A528AF4E1}" type="presParOf" srcId="{29BE422B-84E0-C444-822A-64F780188584}" destId="{DA87109C-767D-9B48-83F5-3846D03FD585}" srcOrd="9" destOrd="0" presId="urn:microsoft.com/office/officeart/2005/8/layout/radial5"/>
    <dgm:cxn modelId="{00F707F3-90CB-C04E-AB8C-3389ABAAC612}" type="presParOf" srcId="{DA87109C-767D-9B48-83F5-3846D03FD585}" destId="{8E72B607-1A6C-AB4D-B434-C586F6542FEA}" srcOrd="0" destOrd="0" presId="urn:microsoft.com/office/officeart/2005/8/layout/radial5"/>
    <dgm:cxn modelId="{81CE5183-D5B0-4544-8480-91596033B941}" type="presParOf" srcId="{29BE422B-84E0-C444-822A-64F780188584}" destId="{5809A9EE-00A5-8440-83B9-E5301511CC9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3E422-6029-6B45-B6B1-F9AC459C28FF}">
      <dsp:nvSpPr>
        <dsp:cNvPr id="0" name=""/>
        <dsp:cNvSpPr/>
      </dsp:nvSpPr>
      <dsp:spPr>
        <a:xfrm>
          <a:off x="3886202" y="910833"/>
          <a:ext cx="2160000" cy="2160000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Battery Management System</a:t>
          </a:r>
        </a:p>
      </dsp:txBody>
      <dsp:txXfrm>
        <a:off x="4202527" y="1227158"/>
        <a:ext cx="1527350" cy="1527350"/>
      </dsp:txXfrm>
    </dsp:sp>
    <dsp:sp modelId="{67C2ECA1-2D62-AE4F-A372-3EDE127699C8}">
      <dsp:nvSpPr>
        <dsp:cNvPr id="0" name=""/>
        <dsp:cNvSpPr/>
      </dsp:nvSpPr>
      <dsp:spPr>
        <a:xfrm rot="1707584">
          <a:off x="3752330" y="1139393"/>
          <a:ext cx="260414" cy="38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757051" y="1198380"/>
        <a:ext cx="182290" cy="232808"/>
      </dsp:txXfrm>
    </dsp:sp>
    <dsp:sp modelId="{DD56D5AB-0547-0442-8F32-A85977C06D77}">
      <dsp:nvSpPr>
        <dsp:cNvPr id="0" name=""/>
        <dsp:cNvSpPr/>
      </dsp:nvSpPr>
      <dsp:spPr>
        <a:xfrm>
          <a:off x="2209797" y="-3"/>
          <a:ext cx="1619999" cy="1619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Cell</a:t>
          </a:r>
          <a:r>
            <a:rPr lang="en-US" sz="1600" kern="1200" baseline="0" dirty="0"/>
            <a:t> Temperature</a:t>
          </a:r>
          <a:endParaRPr lang="en-US" sz="1600" kern="1200" dirty="0"/>
        </a:p>
      </dsp:txBody>
      <dsp:txXfrm>
        <a:off x="2447040" y="237240"/>
        <a:ext cx="1145513" cy="1145513"/>
      </dsp:txXfrm>
    </dsp:sp>
    <dsp:sp modelId="{BC8575E5-1C7A-6A45-8132-9977ECE3DCF0}">
      <dsp:nvSpPr>
        <dsp:cNvPr id="0" name=""/>
        <dsp:cNvSpPr/>
      </dsp:nvSpPr>
      <dsp:spPr>
        <a:xfrm rot="19630378">
          <a:off x="3663104" y="2478214"/>
          <a:ext cx="288739" cy="38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670020" y="2579295"/>
        <a:ext cx="202117" cy="232808"/>
      </dsp:txXfrm>
    </dsp:sp>
    <dsp:sp modelId="{F6520B64-F52D-C74D-BC78-ACCD64EB1842}">
      <dsp:nvSpPr>
        <dsp:cNvPr id="0" name=""/>
        <dsp:cNvSpPr/>
      </dsp:nvSpPr>
      <dsp:spPr>
        <a:xfrm>
          <a:off x="2057400" y="2415028"/>
          <a:ext cx="1619999" cy="1619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Current</a:t>
          </a:r>
        </a:p>
      </dsp:txBody>
      <dsp:txXfrm>
        <a:off x="2294643" y="2652271"/>
        <a:ext cx="1145513" cy="1145513"/>
      </dsp:txXfrm>
    </dsp:sp>
    <dsp:sp modelId="{0940F39D-1752-134E-96AE-680069CC53ED}">
      <dsp:nvSpPr>
        <dsp:cNvPr id="0" name=""/>
        <dsp:cNvSpPr/>
      </dsp:nvSpPr>
      <dsp:spPr>
        <a:xfrm rot="168269">
          <a:off x="2818340" y="1815378"/>
          <a:ext cx="676663" cy="38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818410" y="1890132"/>
        <a:ext cx="560259" cy="232808"/>
      </dsp:txXfrm>
    </dsp:sp>
    <dsp:sp modelId="{744836D5-5EE2-BB4D-89CC-37A228780E96}">
      <dsp:nvSpPr>
        <dsp:cNvPr id="0" name=""/>
        <dsp:cNvSpPr/>
      </dsp:nvSpPr>
      <dsp:spPr>
        <a:xfrm>
          <a:off x="762000" y="1215631"/>
          <a:ext cx="1619999" cy="1619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Cell Voltage</a:t>
          </a:r>
        </a:p>
      </dsp:txBody>
      <dsp:txXfrm>
        <a:off x="999243" y="1452874"/>
        <a:ext cx="1145513" cy="1145513"/>
      </dsp:txXfrm>
    </dsp:sp>
    <dsp:sp modelId="{65C5BF19-5A24-3B46-9D50-E743ABAEBF07}">
      <dsp:nvSpPr>
        <dsp:cNvPr id="0" name=""/>
        <dsp:cNvSpPr/>
      </dsp:nvSpPr>
      <dsp:spPr>
        <a:xfrm rot="20072923">
          <a:off x="5989201" y="1226104"/>
          <a:ext cx="352340" cy="38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994330" y="1326418"/>
        <a:ext cx="246638" cy="232808"/>
      </dsp:txXfrm>
    </dsp:sp>
    <dsp:sp modelId="{499B0D54-6BE7-0E44-B9C4-2564B363C1B5}">
      <dsp:nvSpPr>
        <dsp:cNvPr id="0" name=""/>
        <dsp:cNvSpPr/>
      </dsp:nvSpPr>
      <dsp:spPr>
        <a:xfrm>
          <a:off x="6324598" y="148825"/>
          <a:ext cx="1619999" cy="1619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Charge/ discharge</a:t>
          </a:r>
          <a:r>
            <a:rPr lang="en-US" sz="1600" kern="1200" baseline="0" dirty="0"/>
            <a:t> c</a:t>
          </a:r>
          <a:r>
            <a:rPr lang="en-US" sz="1600" kern="1200" dirty="0"/>
            <a:t>urrent</a:t>
          </a:r>
          <a:r>
            <a:rPr lang="en-US" sz="1600" kern="1200" baseline="0" dirty="0"/>
            <a:t> limits</a:t>
          </a:r>
          <a:endParaRPr lang="en-US" sz="1600" kern="1200" dirty="0"/>
        </a:p>
      </dsp:txBody>
      <dsp:txXfrm>
        <a:off x="6561841" y="386068"/>
        <a:ext cx="1145513" cy="1145513"/>
      </dsp:txXfrm>
    </dsp:sp>
    <dsp:sp modelId="{DA87109C-767D-9B48-83F5-3846D03FD585}">
      <dsp:nvSpPr>
        <dsp:cNvPr id="0" name=""/>
        <dsp:cNvSpPr/>
      </dsp:nvSpPr>
      <dsp:spPr>
        <a:xfrm rot="1389633">
          <a:off x="6088895" y="2358393"/>
          <a:ext cx="380067" cy="38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093490" y="2413572"/>
        <a:ext cx="266047" cy="232808"/>
      </dsp:txXfrm>
    </dsp:sp>
    <dsp:sp modelId="{5809A9EE-00A5-8440-83B9-E5301511CC97}">
      <dsp:nvSpPr>
        <dsp:cNvPr id="0" name=""/>
        <dsp:cNvSpPr/>
      </dsp:nvSpPr>
      <dsp:spPr>
        <a:xfrm>
          <a:off x="6553196" y="2206233"/>
          <a:ext cx="1619999" cy="1619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Safety Disconnect</a:t>
          </a:r>
        </a:p>
      </dsp:txBody>
      <dsp:txXfrm>
        <a:off x="6790439" y="2443476"/>
        <a:ext cx="1145513" cy="1145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charset="0"/>
              </a:defRPr>
            </a:lvl1pPr>
          </a:lstStyle>
          <a:p>
            <a:fld id="{00427C26-F9BD-0747-8DDD-1C458E2FB7A6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charset="0"/>
              </a:defRPr>
            </a:lvl1pPr>
          </a:lstStyle>
          <a:p>
            <a:fld id="{792E7EFB-86E2-7E4F-B03D-0E4545BEE8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25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Reine, Norway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7EFB-86E2-7E4F-B03D-0E4545BEE8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29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How we have</a:t>
            </a:r>
            <a:r>
              <a:rPr lang="en-CA" baseline="0" dirty="0"/>
              <a:t> overcome the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7EFB-86E2-7E4F-B03D-0E4545BEE8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Orca – control</a:t>
            </a:r>
            <a:r>
              <a:rPr lang="en-US" baseline="0" dirty="0"/>
              <a:t> of TR gases through internal vent pathway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FBCE0-E28F-4291-9A13-83B6B74AC9C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169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Orca – control</a:t>
            </a:r>
            <a:r>
              <a:rPr lang="en-US" baseline="0" dirty="0"/>
              <a:t> of TR gases through internal vent pathway </a:t>
            </a:r>
          </a:p>
          <a:p>
            <a:r>
              <a:rPr lang="en-US" baseline="0" dirty="0"/>
              <a:t>Passive protection: module has same level of propagation protection whether installed, in transit, or during 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FBCE0-E28F-4291-9A13-83B6B74AC9C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661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NMA Test B – 21 Sept 2016</a:t>
            </a:r>
          </a:p>
          <a:p>
            <a:r>
              <a:rPr lang="en-US" dirty="0"/>
              <a:t>Cell 11 and 12 TR</a:t>
            </a:r>
          </a:p>
          <a:p>
            <a:r>
              <a:rPr lang="en-US" dirty="0"/>
              <a:t>Max cell temp = 74</a:t>
            </a:r>
            <a:r>
              <a:rPr lang="en-US" baseline="0" dirty="0"/>
              <a:t> C (not even high enough to trip the H/w based alarm). This was ~ 2cm away from a cell undergoing TR.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FBCE0-E28F-4291-9A13-83B6B74AC9C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919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NMA Test C:</a:t>
            </a:r>
            <a:r>
              <a:rPr lang="en-CA" baseline="0" dirty="0"/>
              <a:t> TR Module 70 minutes after event</a:t>
            </a:r>
          </a:p>
          <a:p>
            <a:r>
              <a:rPr lang="en-CA" baseline="0" dirty="0"/>
              <a:t>Thermal sticker on front panel indicated up to 46 </a:t>
            </a:r>
            <a:r>
              <a:rPr lang="en-CA" baseline="0" dirty="0" err="1"/>
              <a:t>deg</a:t>
            </a:r>
            <a:r>
              <a:rPr lang="en-CA" baseline="0" dirty="0"/>
              <a:t> C</a:t>
            </a:r>
          </a:p>
          <a:p>
            <a:r>
              <a:rPr lang="en-CA" baseline="0" dirty="0"/>
              <a:t>NMA Test: no cooling, no fire suppression, overcharge at 3C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7EFB-86E2-7E4F-B03D-0E4545BEE81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09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C06CD-43FD-4C9A-B990-DC70532CB0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7EFB-86E2-7E4F-B03D-0E4545BEE8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8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investors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7EFB-86E2-7E4F-B03D-0E4545BEE8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7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en-US" dirty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A41B64-847C-4422-83CF-15058FA5C94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5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ESS as ‘virtual</a:t>
            </a:r>
            <a:r>
              <a:rPr lang="en-CA" baseline="0" dirty="0"/>
              <a:t> generator’ from the EMS/PMS point of view.</a:t>
            </a:r>
            <a:endParaRPr lang="en-CA" dirty="0"/>
          </a:p>
          <a:p>
            <a:endParaRPr lang="nb-NO" alt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FED9433-F30A-4F75-8F3C-FBD97AC7510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93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Interaction with integrator</a:t>
            </a:r>
          </a:p>
          <a:p>
            <a:r>
              <a:rPr lang="en-US" dirty="0"/>
              <a:t>Distributed BMS</a:t>
            </a:r>
          </a:p>
          <a:p>
            <a:endParaRPr lang="en-US" dirty="0"/>
          </a:p>
          <a:p>
            <a:r>
              <a:rPr lang="en-US" dirty="0"/>
              <a:t>Hardware-based safety</a:t>
            </a:r>
            <a:r>
              <a:rPr lang="en-US" baseline="0" dirty="0"/>
              <a:t> shutdown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Inputs (left hand side)</a:t>
            </a:r>
          </a:p>
          <a:p>
            <a:r>
              <a:rPr lang="en-US" baseline="0" dirty="0"/>
              <a:t>Temp</a:t>
            </a:r>
          </a:p>
          <a:p>
            <a:r>
              <a:rPr lang="en-US" baseline="0" dirty="0"/>
              <a:t>Voltage</a:t>
            </a:r>
          </a:p>
          <a:p>
            <a:r>
              <a:rPr lang="en-US" baseline="0" dirty="0"/>
              <a:t>Current measurement</a:t>
            </a:r>
          </a:p>
          <a:p>
            <a:endParaRPr lang="en-US" baseline="0" dirty="0"/>
          </a:p>
          <a:p>
            <a:r>
              <a:rPr lang="en-US" baseline="0" dirty="0"/>
              <a:t>Outputs (right hand side)</a:t>
            </a:r>
          </a:p>
          <a:p>
            <a:r>
              <a:rPr lang="en-US" baseline="0" dirty="0" err="1"/>
              <a:t>SoC</a:t>
            </a:r>
            <a:r>
              <a:rPr lang="en-US" baseline="0" dirty="0"/>
              <a:t> – change to Safety disconnect</a:t>
            </a:r>
          </a:p>
          <a:p>
            <a:r>
              <a:rPr lang="en-US" baseline="0" dirty="0"/>
              <a:t>Charge/discharge limits calculated</a:t>
            </a:r>
          </a:p>
          <a:p>
            <a:r>
              <a:rPr lang="en-US" baseline="0" dirty="0"/>
              <a:t>Safe or not – not then disconnect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7EFB-86E2-7E4F-B03D-0E4545BEE8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47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No one in this room needs to really be reminded of this.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Testing</a:t>
            </a:r>
            <a:r>
              <a:rPr lang="en-CA" sz="9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vs existing standards: </a:t>
            </a:r>
            <a:r>
              <a:rPr lang="en-CA" sz="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UL1642, IEC 62619, UNT38.3</a:t>
            </a:r>
            <a:endParaRPr lang="en-US" b="1" baseline="0" dirty="0"/>
          </a:p>
          <a:p>
            <a:endParaRPr lang="en-US" dirty="0"/>
          </a:p>
          <a:p>
            <a:r>
              <a:rPr lang="en-US" dirty="0"/>
              <a:t>Note –</a:t>
            </a:r>
            <a:r>
              <a:rPr lang="en-US" baseline="0" dirty="0"/>
              <a:t> it has recently come to light that Samsung had issues with batteries from two separate battery manufacturers – they initially blamed 1 single manufacturer and sent replacement phones with a second manufacturer – which it turned out – also had problems.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7EFB-86E2-7E4F-B03D-0E4545BEE8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80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8</a:t>
            </a:r>
            <a:r>
              <a:rPr lang="en-CA" baseline="0" dirty="0"/>
              <a:t> months installed- 3 months overcharge, coinciding with the pack drifting out of balance, along with PMS charging based on SOC (as a function of </a:t>
            </a:r>
            <a:r>
              <a:rPr lang="en-CA" baseline="0" dirty="0" err="1"/>
              <a:t>SOCmin</a:t>
            </a:r>
            <a:r>
              <a:rPr lang="en-CA" baseline="0" dirty="0"/>
              <a:t>).</a:t>
            </a:r>
          </a:p>
          <a:p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Chronic overcharge (period of 3 months) due to:</a:t>
            </a:r>
          </a:p>
          <a:p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-Recommended charge algorithm not adopted by integrator (and not followed up on by any parties)</a:t>
            </a:r>
          </a:p>
          <a:p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-Pack controller did not open contactors as typical last line of protection.</a:t>
            </a:r>
          </a:p>
          <a:p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-Alarm handling: summary alarm from PMS did not indicate criticality of alarms</a:t>
            </a:r>
          </a:p>
          <a:p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-Crew silencing of alarms (complacent </a:t>
            </a:r>
            <a:r>
              <a:rPr lang="en-CA" sz="9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wrt</a:t>
            </a:r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alarms due to perceived spurious nature of warnings at HMI)</a:t>
            </a:r>
            <a:b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</a:br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-No absolute maximum voltage setting adopted at ctrl system, as instructed but not confirmed at commissioning.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7EFB-86E2-7E4F-B03D-0E4545BEE8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72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Report</a:t>
            </a:r>
            <a:r>
              <a:rPr lang="en-CA" sz="9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authored by FOSS but contributed by all three parties.</a:t>
            </a:r>
          </a:p>
          <a:p>
            <a:pPr lvl="0"/>
            <a:r>
              <a:rPr lang="en-CA" sz="9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Report in public domain on-line.</a:t>
            </a:r>
          </a:p>
          <a:p>
            <a:r>
              <a:rPr lang="en-CA" sz="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Complex</a:t>
            </a:r>
            <a:r>
              <a:rPr lang="en-CA" sz="9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interaction between crew, integrator, and ESS</a:t>
            </a:r>
            <a:endParaRPr lang="en-CA" sz="9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r>
              <a:rPr lang="en-CA" sz="9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Nb</a:t>
            </a:r>
            <a:r>
              <a:rPr lang="en-CA" sz="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: even in this event, over 4 </a:t>
            </a:r>
            <a:r>
              <a:rPr lang="en-CA" sz="9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yrs</a:t>
            </a:r>
            <a:r>
              <a:rPr lang="en-CA" sz="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ago, the TR event was still limited to a single module.  We have had two design iterations since then.</a:t>
            </a:r>
          </a:p>
          <a:p>
            <a:pPr lvl="0"/>
            <a:r>
              <a:rPr lang="en-CA" sz="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HAZID</a:t>
            </a:r>
          </a:p>
          <a:p>
            <a:pPr lvl="0"/>
            <a:endParaRPr lang="en-CA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-S/w regression testing of all builds prior to release.</a:t>
            </a:r>
          </a:p>
          <a:p>
            <a:pPr lvl="0"/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 Alarm/fault architecture overhaul</a:t>
            </a:r>
          </a:p>
          <a:p>
            <a:pPr lvl="0"/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-Integration (communication, training and certification of integrators)</a:t>
            </a:r>
          </a:p>
          <a:p>
            <a:pPr lvl="0"/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-Commissioning- more comprehensive, 100% checks of all critical faults and alarms.</a:t>
            </a:r>
          </a:p>
          <a:p>
            <a:pPr lvl="0"/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-Training for crew.</a:t>
            </a:r>
          </a:p>
          <a:p>
            <a:pPr lvl="0"/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-Battery room analysis </a:t>
            </a:r>
            <a:r>
              <a:rPr lang="en-CA" sz="9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wrt</a:t>
            </a:r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ventilation, fire suppression,</a:t>
            </a:r>
          </a:p>
          <a:p>
            <a:pPr lvl="0"/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CA" sz="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doors. (PVC vent duct was used which ultimately melted during the fire and allowed contamination of adjacent engine room)</a:t>
            </a:r>
          </a:p>
          <a:p>
            <a:pPr lvl="0"/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-ESS risk assessment to inform specific vessel risk assessment.</a:t>
            </a:r>
          </a:p>
          <a:p>
            <a:r>
              <a:rPr lang="en-CA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 </a:t>
            </a:r>
            <a:endParaRPr lang="en-CA" sz="9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7EFB-86E2-7E4F-B03D-0E4545BEE81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4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00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0" y="228600"/>
            <a:ext cx="5772150" cy="5941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94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34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15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76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13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48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71800" y="205979"/>
            <a:ext cx="5715000" cy="5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581400" y="4941095"/>
            <a:ext cx="1879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440"/>
            <a:ext cx="2667000" cy="7872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0" kern="1200">
          <a:solidFill>
            <a:schemeClr val="tx1">
              <a:lumMod val="65000"/>
              <a:lumOff val="35000"/>
            </a:schemeClr>
          </a:solidFill>
          <a:latin typeface="PT Sans" charset="-52"/>
          <a:ea typeface="PT Sans" charset="-52"/>
          <a:cs typeface="PT Sans" charset="-5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PT Sans" charset="-52"/>
          <a:ea typeface="PT Sans" charset="-52"/>
          <a:cs typeface="PT Sans" charset="-5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PT Sans" charset="-52"/>
          <a:ea typeface="PT Sans" charset="-52"/>
          <a:cs typeface="PT Sans" charset="-5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PT Sans" charset="-52"/>
          <a:ea typeface="PT Sans" charset="-52"/>
          <a:cs typeface="PT Sans" charset="-5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PT Sans" charset="-52"/>
          <a:ea typeface="PT Sans" charset="-52"/>
          <a:cs typeface="PT Sans" charset="-5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PT Sans" charset="-52"/>
          <a:ea typeface="PT Sans" charset="-52"/>
          <a:cs typeface="PT Sans" charset="-52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1309" b="892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4425" y="1943100"/>
            <a:ext cx="69151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b="1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Lessons Learned from Maritime Energy Storage System Installations</a:t>
            </a:r>
          </a:p>
          <a:p>
            <a:pPr algn="ctr"/>
            <a:r>
              <a:rPr lang="en-CA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Safe Clean Energy Solutions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3128772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2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 Sizing</a:t>
            </a:r>
          </a:p>
        </p:txBody>
      </p:sp>
      <p:pic>
        <p:nvPicPr>
          <p:cNvPr id="2051" name="Chart 3" descr="image0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2722"/>
            <a:ext cx="5874203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76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r>
              <a:rPr lang="en-US" dirty="0"/>
              <a:t>Importance of Pack Sizing</a:t>
            </a:r>
          </a:p>
          <a:p>
            <a:r>
              <a:rPr lang="en-US" b="1" i="1" dirty="0"/>
              <a:t>Cell Selection</a:t>
            </a:r>
          </a:p>
          <a:p>
            <a:r>
              <a:rPr lang="en-US" dirty="0"/>
              <a:t>Key Take-aways from Safety Incidents</a:t>
            </a:r>
          </a:p>
          <a:p>
            <a:r>
              <a:rPr lang="en-US" dirty="0"/>
              <a:t>Designing for Safety</a:t>
            </a:r>
          </a:p>
        </p:txBody>
      </p:sp>
    </p:spTree>
    <p:extLst>
      <p:ext uri="{BB962C8B-B14F-4D97-AF65-F5344CB8AC3E}">
        <p14:creationId xmlns:p14="http://schemas.microsoft.com/office/powerpoint/2010/main" val="267868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6594"/>
            <a:ext cx="38100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943600" cy="500337"/>
          </a:xfrm>
        </p:spPr>
        <p:txBody>
          <a:bodyPr/>
          <a:lstStyle/>
          <a:p>
            <a:r>
              <a:rPr lang="en-US" dirty="0"/>
              <a:t>Are all </a:t>
            </a:r>
            <a:r>
              <a:rPr lang="en-US"/>
              <a:t>lithium batteries </a:t>
            </a:r>
            <a:r>
              <a:rPr lang="en-US" dirty="0"/>
              <a:t>the same?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910994"/>
            <a:ext cx="2209800" cy="356445"/>
          </a:xfrm>
        </p:spPr>
        <p:txBody>
          <a:bodyPr/>
          <a:lstStyle/>
          <a:p>
            <a:r>
              <a:rPr lang="en-US" dirty="0"/>
              <a:t>Cell phone battery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2419350"/>
            <a:ext cx="3124200" cy="1829008"/>
          </a:xfrm>
        </p:spPr>
        <p:txBody>
          <a:bodyPr/>
          <a:lstStyle/>
          <a:p>
            <a:r>
              <a:rPr lang="en-US" dirty="0"/>
              <a:t>Consumer electronics</a:t>
            </a:r>
          </a:p>
          <a:p>
            <a:r>
              <a:rPr lang="en-US" dirty="0"/>
              <a:t>Safety systems: </a:t>
            </a:r>
          </a:p>
          <a:p>
            <a:pPr lvl="1"/>
            <a:r>
              <a:rPr lang="en-US" dirty="0"/>
              <a:t>Battery management 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3518" y="1910994"/>
            <a:ext cx="1755774" cy="356445"/>
          </a:xfrm>
        </p:spPr>
        <p:txBody>
          <a:bodyPr/>
          <a:lstStyle/>
          <a:p>
            <a:r>
              <a:rPr lang="en-US" dirty="0"/>
              <a:t>ESS battery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93518" y="2419350"/>
            <a:ext cx="3238087" cy="2493913"/>
          </a:xfrm>
        </p:spPr>
        <p:txBody>
          <a:bodyPr/>
          <a:lstStyle/>
          <a:p>
            <a:r>
              <a:rPr lang="en-US" dirty="0"/>
              <a:t>Industrial grade</a:t>
            </a:r>
          </a:p>
          <a:p>
            <a:r>
              <a:rPr lang="en-US" dirty="0"/>
              <a:t>Safety systems:</a:t>
            </a:r>
          </a:p>
          <a:p>
            <a:pPr lvl="1"/>
            <a:r>
              <a:rPr lang="en-US" dirty="0"/>
              <a:t>Advanced battery management systems</a:t>
            </a:r>
          </a:p>
          <a:p>
            <a:pPr lvl="1"/>
            <a:r>
              <a:rPr lang="en-US" dirty="0"/>
              <a:t>Anti-propagation measures</a:t>
            </a:r>
          </a:p>
          <a:p>
            <a:pPr lvl="1"/>
            <a:r>
              <a:rPr lang="en-US" dirty="0"/>
              <a:t>Hazardous gas venting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8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r>
              <a:rPr lang="en-US" dirty="0"/>
              <a:t>Importance of Pack Sizing</a:t>
            </a:r>
          </a:p>
          <a:p>
            <a:r>
              <a:rPr lang="en-US" dirty="0"/>
              <a:t>Cell Selection</a:t>
            </a:r>
          </a:p>
          <a:p>
            <a:r>
              <a:rPr lang="en-US" b="1" i="1" dirty="0"/>
              <a:t>Key Take-aways from Safety Incidents</a:t>
            </a:r>
          </a:p>
          <a:p>
            <a:r>
              <a:rPr lang="en-US" dirty="0"/>
              <a:t>Designing for Safety</a:t>
            </a:r>
          </a:p>
        </p:txBody>
      </p:sp>
    </p:spTree>
    <p:extLst>
      <p:ext uri="{BB962C8B-B14F-4D97-AF65-F5344CB8AC3E}">
        <p14:creationId xmlns:p14="http://schemas.microsoft.com/office/powerpoint/2010/main" val="335434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9550"/>
            <a:ext cx="6019800" cy="594122"/>
          </a:xfrm>
        </p:spPr>
        <p:txBody>
          <a:bodyPr/>
          <a:lstStyle/>
          <a:p>
            <a:r>
              <a:rPr lang="en-US" dirty="0"/>
              <a:t>Key Take-aways from Safety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Campbell Foss Tug (2012) - Pack Overcharge (repeated) </a:t>
            </a:r>
          </a:p>
          <a:p>
            <a:r>
              <a:rPr lang="en-US" dirty="0"/>
              <a:t>Updated charge algorithm not adopted by EMS</a:t>
            </a:r>
          </a:p>
          <a:p>
            <a:r>
              <a:rPr lang="en-US" dirty="0"/>
              <a:t>Pack Controller contactors did not open (last line of protection)</a:t>
            </a:r>
          </a:p>
          <a:p>
            <a:r>
              <a:rPr lang="en-US" dirty="0"/>
              <a:t>Summary alarms from EMS: did not indicate criticality</a:t>
            </a:r>
          </a:p>
          <a:p>
            <a:r>
              <a:rPr lang="en-US" dirty="0"/>
              <a:t>Crew silencing of alarms</a:t>
            </a:r>
          </a:p>
          <a:p>
            <a:r>
              <a:rPr lang="en-US" dirty="0"/>
              <a:t>No absolute maximum voltage setting at control system (not confirmed during commissioning)</a:t>
            </a:r>
          </a:p>
        </p:txBody>
      </p:sp>
    </p:spTree>
    <p:extLst>
      <p:ext uri="{BB962C8B-B14F-4D97-AF65-F5344CB8AC3E}">
        <p14:creationId xmlns:p14="http://schemas.microsoft.com/office/powerpoint/2010/main" val="48779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9550"/>
            <a:ext cx="6019800" cy="594122"/>
          </a:xfrm>
        </p:spPr>
        <p:txBody>
          <a:bodyPr/>
          <a:lstStyle/>
          <a:p>
            <a:r>
              <a:rPr lang="en-US" dirty="0"/>
              <a:t>Key Take-aways from Safety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Lessons Learned</a:t>
            </a:r>
          </a:p>
          <a:p>
            <a:pPr marL="0" indent="0">
              <a:buNone/>
            </a:pPr>
            <a:r>
              <a:rPr lang="en-US" dirty="0"/>
              <a:t>-  Integration focus (communication, certification)</a:t>
            </a:r>
          </a:p>
          <a:p>
            <a:pPr marL="0" indent="0">
              <a:buNone/>
            </a:pPr>
            <a:r>
              <a:rPr lang="en-US" dirty="0"/>
              <a:t>-  Regression testing (s/w)</a:t>
            </a:r>
          </a:p>
          <a:p>
            <a:pPr>
              <a:buFontTx/>
              <a:buChar char="-"/>
            </a:pPr>
            <a:r>
              <a:rPr lang="en-US" dirty="0"/>
              <a:t>Alarm/Fault architecture over-haul</a:t>
            </a:r>
          </a:p>
          <a:p>
            <a:pPr>
              <a:buFontTx/>
              <a:buChar char="-"/>
            </a:pPr>
            <a:r>
              <a:rPr lang="en-US" dirty="0"/>
              <a:t>Commissioning focus</a:t>
            </a:r>
          </a:p>
          <a:p>
            <a:pPr>
              <a:buFontTx/>
              <a:buChar char="-"/>
            </a:pPr>
            <a:r>
              <a:rPr lang="en-US" dirty="0"/>
              <a:t>Crew training</a:t>
            </a:r>
          </a:p>
          <a:p>
            <a:pPr>
              <a:buFontTx/>
              <a:buChar char="-"/>
            </a:pPr>
            <a:r>
              <a:rPr lang="en-US" dirty="0"/>
              <a:t>Battery Room: ventilation, fire suppression</a:t>
            </a:r>
          </a:p>
          <a:p>
            <a:pPr marL="0" indent="0" algn="r">
              <a:buNone/>
            </a:pPr>
            <a:r>
              <a:rPr lang="en-US" dirty="0"/>
              <a:t>          </a:t>
            </a:r>
            <a:r>
              <a:rPr lang="en-US" sz="2800" b="1" i="1" dirty="0"/>
              <a:t>Evidenced by……….(35+ MWh successful installs)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0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r>
              <a:rPr lang="en-US" dirty="0"/>
              <a:t>Importance of Pack Sizing</a:t>
            </a:r>
          </a:p>
          <a:p>
            <a:r>
              <a:rPr lang="en-US" dirty="0"/>
              <a:t>Cell Selection</a:t>
            </a:r>
          </a:p>
          <a:p>
            <a:r>
              <a:rPr lang="en-US" dirty="0"/>
              <a:t>Key Take-aways from Safety Incidents</a:t>
            </a:r>
          </a:p>
          <a:p>
            <a:r>
              <a:rPr lang="en-US" b="1" i="1" dirty="0"/>
              <a:t>Designing for Safety</a:t>
            </a:r>
          </a:p>
        </p:txBody>
      </p:sp>
    </p:spTree>
    <p:extLst>
      <p:ext uri="{BB962C8B-B14F-4D97-AF65-F5344CB8AC3E}">
        <p14:creationId xmlns:p14="http://schemas.microsoft.com/office/powerpoint/2010/main" val="424386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Designing For Safety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154" y="1644087"/>
            <a:ext cx="3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Integrated TR Vent Duct in rack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No need for fire suppression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123950"/>
            <a:ext cx="42481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3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82" y="1731571"/>
            <a:ext cx="4739831" cy="148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405" y="191522"/>
            <a:ext cx="5772150" cy="594122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Designing For Safety:</a:t>
            </a:r>
            <a:br>
              <a:rPr lang="en-US" dirty="0"/>
            </a:br>
            <a:r>
              <a:rPr lang="en-US" dirty="0"/>
              <a:t>Cell Level TR Isolation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155" y="1644087"/>
            <a:ext cx="1771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Module-level </a:t>
            </a:r>
            <a:b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</a:b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isolation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Thermal runaway propagates to adjacent cells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7146" y="1644087"/>
            <a:ext cx="1733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Cell-level thermal runaway isolation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Adjacent cells stay cool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No active protection elements required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235653" y="2353420"/>
            <a:ext cx="514350" cy="514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" name="Group 12"/>
          <p:cNvGrpSpPr/>
          <p:nvPr/>
        </p:nvGrpSpPr>
        <p:grpSpPr>
          <a:xfrm>
            <a:off x="4595844" y="3262491"/>
            <a:ext cx="2208869" cy="1179031"/>
            <a:chOff x="6128169" y="4907421"/>
            <a:chExt cx="2945158" cy="15720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1450" y="4907421"/>
              <a:ext cx="2209800" cy="11123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5899090" y="5246685"/>
              <a:ext cx="95060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charset="-52"/>
                  <a:ea typeface="PT Sans" charset="-52"/>
                  <a:cs typeface="PT Sans" charset="-52"/>
                </a:rPr>
                <a:t>Temp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58163" y="5987019"/>
              <a:ext cx="231516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charset="-52"/>
                  <a:ea typeface="PT Sans" charset="-52"/>
                  <a:cs typeface="PT Sans" charset="-52"/>
                </a:rPr>
                <a:t>Individual Cells</a:t>
              </a:r>
              <a:endParaRPr lang="en-CA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02600" y="5638800"/>
              <a:ext cx="635000" cy="93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charset="-52"/>
                <a:ea typeface="PT Sans" charset="-52"/>
                <a:cs typeface="PT Sans" charset="-5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6265347" y="5370648"/>
              <a:ext cx="635000" cy="93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charset="-52"/>
                <a:ea typeface="PT Sans" charset="-52"/>
                <a:cs typeface="PT Sans" charset="-5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6614" y="3262491"/>
            <a:ext cx="2079039" cy="1179031"/>
            <a:chOff x="2888661" y="4907421"/>
            <a:chExt cx="2772051" cy="1572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b="6411"/>
            <a:stretch/>
          </p:blipFill>
          <p:spPr>
            <a:xfrm>
              <a:off x="3300094" y="4907421"/>
              <a:ext cx="1817522" cy="111237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2659582" y="5246685"/>
              <a:ext cx="95060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charset="-52"/>
                  <a:ea typeface="PT Sans" charset="-52"/>
                  <a:cs typeface="PT Sans" charset="-52"/>
                </a:rPr>
                <a:t>Temp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45548" y="5987019"/>
              <a:ext cx="231516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charset="-52"/>
                  <a:ea typeface="PT Sans" charset="-52"/>
                  <a:cs typeface="PT Sans" charset="-52"/>
                </a:rPr>
                <a:t>Individual Cells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5638800"/>
              <a:ext cx="635000" cy="93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charset="-52"/>
                <a:ea typeface="PT Sans" charset="-52"/>
                <a:cs typeface="PT Sans" charset="-5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3077648" y="5380553"/>
              <a:ext cx="550305" cy="152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charset="-52"/>
                <a:ea typeface="PT Sans" charset="-52"/>
                <a:cs typeface="PT Sans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61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For Safety:</a:t>
            </a:r>
            <a:br>
              <a:rPr lang="en-US" dirty="0"/>
            </a:br>
            <a:r>
              <a:rPr lang="en-US" dirty="0"/>
              <a:t>Cell Level TR Isolation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14" y="1211580"/>
            <a:ext cx="3434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CA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NMA Non-Propagation Test #1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Cell (pair) overcharge at maximum of cell design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BMS deactivated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All cells at 100% SOC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No cooling, fire extinguishing, ventilation 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Repeated 3 times with witnesses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  <a:latin typeface="PT Sans" charset="-52"/>
              <a:ea typeface="PT Sans" charset="-52"/>
              <a:cs typeface="PT Sans" charset="-52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Result: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No vented cells other than original two overcharged cells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  <a:latin typeface="PT Sans" charset="-52"/>
              <a:ea typeface="PT Sans" charset="-52"/>
              <a:cs typeface="PT Sans" charset="-52"/>
            </a:endParaRP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29000" y="895350"/>
            <a:ext cx="5562600" cy="4057650"/>
            <a:chOff x="3505200" y="971550"/>
            <a:chExt cx="5486400" cy="3981450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971550"/>
              <a:ext cx="5486400" cy="398145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718560" y="1123950"/>
              <a:ext cx="24384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478780" y="-468630"/>
              <a:ext cx="16764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137062" y="2266950"/>
            <a:ext cx="111338" cy="128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 rot="5400000">
            <a:off x="6132892" y="1770443"/>
            <a:ext cx="150159" cy="511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 rot="5400000">
            <a:off x="6942891" y="2715462"/>
            <a:ext cx="142639" cy="168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7239000" y="1193903"/>
            <a:ext cx="1524000" cy="1073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19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81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573" y="1798461"/>
            <a:ext cx="6115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Accelerate the shift to environmentally sustainable energy solutions for maritime industries by providing safe, reliable and economically attractive energy storage systems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4650" y="228600"/>
            <a:ext cx="5772150" cy="594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CA" sz="3300" b="1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804624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226" y="228600"/>
            <a:ext cx="5848574" cy="594122"/>
          </a:xfrm>
        </p:spPr>
        <p:txBody>
          <a:bodyPr/>
          <a:lstStyle/>
          <a:p>
            <a:r>
              <a:rPr lang="en-US" dirty="0"/>
              <a:t>Thermal Runaway - Before and After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98" y="1163836"/>
            <a:ext cx="3002915" cy="2252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064" r="47714" b="1427"/>
          <a:stretch/>
        </p:blipFill>
        <p:spPr>
          <a:xfrm>
            <a:off x="533400" y="895350"/>
            <a:ext cx="1752600" cy="3803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68485"/>
            <a:ext cx="2836963" cy="37937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59598" y="3757136"/>
            <a:ext cx="302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NMA Non-Propagation Test #1 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No fire suppression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No cooling</a:t>
            </a:r>
          </a:p>
        </p:txBody>
      </p:sp>
    </p:spTree>
    <p:extLst>
      <p:ext uri="{BB962C8B-B14F-4D97-AF65-F5344CB8AC3E}">
        <p14:creationId xmlns:p14="http://schemas.microsoft.com/office/powerpoint/2010/main" val="10207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r>
              <a:rPr lang="en-US" dirty="0"/>
              <a:t>Importance of Pack Sizing</a:t>
            </a:r>
          </a:p>
          <a:p>
            <a:r>
              <a:rPr lang="en-US" dirty="0"/>
              <a:t>Cell Selection</a:t>
            </a:r>
          </a:p>
          <a:p>
            <a:r>
              <a:rPr lang="en-US" dirty="0"/>
              <a:t>Key Take-aways from Safety Incidents</a:t>
            </a:r>
          </a:p>
          <a:p>
            <a:r>
              <a:rPr lang="en-US" dirty="0"/>
              <a:t>Designing for Safety</a:t>
            </a:r>
          </a:p>
        </p:txBody>
      </p:sp>
    </p:spTree>
    <p:extLst>
      <p:ext uri="{BB962C8B-B14F-4D97-AF65-F5344CB8AC3E}">
        <p14:creationId xmlns:p14="http://schemas.microsoft.com/office/powerpoint/2010/main" val="2175037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r="66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29250" y="2571750"/>
            <a:ext cx="2914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b="1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THANK YOU</a:t>
            </a:r>
            <a:endParaRPr lang="en-CA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3128772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0" y="2807045"/>
            <a:ext cx="868680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124207" y="2288503"/>
            <a:ext cx="285750" cy="532562"/>
            <a:chOff x="7881401" y="2895381"/>
            <a:chExt cx="381000" cy="710082"/>
          </a:xfrm>
        </p:grpSpPr>
        <p:cxnSp>
          <p:nvCxnSpPr>
            <p:cNvPr id="13" name="Straight Connector 12"/>
            <p:cNvCxnSpPr>
              <a:endCxn id="14" idx="4"/>
            </p:cNvCxnSpPr>
            <p:nvPr/>
          </p:nvCxnSpPr>
          <p:spPr>
            <a:xfrm flipV="1">
              <a:off x="8071869" y="3276380"/>
              <a:ext cx="32" cy="329083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881401" y="2895381"/>
              <a:ext cx="381000" cy="3809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23909" y="3411236"/>
            <a:ext cx="178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Viking Lady </a:t>
            </a: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OSV</a:t>
            </a:r>
            <a:b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First OSV to Validate 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2196" y="3441365"/>
            <a:ext cx="1168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Port Equipment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RTG Cranes</a:t>
            </a:r>
          </a:p>
        </p:txBody>
      </p:sp>
      <p:pic>
        <p:nvPicPr>
          <p:cNvPr id="35" name="Picture 2" descr="http://www.wartsila.com/images/default-source/Products/electrical-automation/electric-propulsion-systems/wartsila-llc9c14854a7f0f601bb10cff00002d2314.tmb-thumb425.jpg?sfvrsn=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27423" r="7519" b="17768"/>
          <a:stretch/>
        </p:blipFill>
        <p:spPr bwMode="auto">
          <a:xfrm>
            <a:off x="1061670" y="4024095"/>
            <a:ext cx="1336940" cy="93521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5720" y="4013821"/>
            <a:ext cx="1521189" cy="920129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41461" y="3377764"/>
            <a:ext cx="217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Selfa</a:t>
            </a: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Arctic AS </a:t>
            </a:r>
            <a:r>
              <a:rPr lang="en-CA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Karoline</a:t>
            </a: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World’s First All-Electric Fishing Boat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47" y="3992877"/>
            <a:ext cx="1462845" cy="941203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20" y="1072734"/>
            <a:ext cx="1716847" cy="509954"/>
          </a:xfrm>
          <a:prstGeom prst="rect">
            <a:avLst/>
          </a:prstGeom>
        </p:spPr>
      </p:pic>
      <p:pic>
        <p:nvPicPr>
          <p:cNvPr id="46" name="Picture 2" descr="Image result for ship of the yea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76" y="783474"/>
            <a:ext cx="487547" cy="9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364627" y="1685387"/>
            <a:ext cx="197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MF </a:t>
            </a:r>
            <a:r>
              <a:rPr lang="en-CA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Ampere</a:t>
            </a: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World’s First All-Electric Car Ferry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59385" y="243640"/>
            <a:ext cx="184731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788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0362" y="1703073"/>
            <a:ext cx="20037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Prinsesse Benedikte</a:t>
            </a:r>
            <a: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World’s Largest Hybrid Ferry</a:t>
            </a:r>
            <a:b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2.6MWh ESS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96" y="884327"/>
            <a:ext cx="1314965" cy="851115"/>
          </a:xfrm>
          <a:prstGeom prst="rect">
            <a:avLst/>
          </a:prstGeom>
          <a:ln>
            <a:noFill/>
          </a:ln>
        </p:spPr>
      </p:pic>
      <p:pic>
        <p:nvPicPr>
          <p:cNvPr id="43" name="Picture 2" descr="https://pbs.twimg.com/media/CAch8vyWMAAXVea.png:larg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58" y="1016191"/>
            <a:ext cx="1659799" cy="71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299231" y="1750429"/>
            <a:ext cx="1931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TESO – </a:t>
            </a:r>
            <a:r>
              <a:rPr lang="en-CA" sz="11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Texelstroom</a:t>
            </a:r>
            <a: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World’s Greenest Ro-</a:t>
            </a:r>
            <a:r>
              <a:rPr lang="en-CA" sz="11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Pax</a:t>
            </a:r>
            <a: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Ferry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65692" y="2269035"/>
            <a:ext cx="285750" cy="532562"/>
            <a:chOff x="7881401" y="2895381"/>
            <a:chExt cx="381000" cy="710082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8071869" y="3276380"/>
              <a:ext cx="32" cy="329083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7881401" y="2895381"/>
              <a:ext cx="381000" cy="3809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29446" y="2274483"/>
            <a:ext cx="285750" cy="532562"/>
            <a:chOff x="7881401" y="2895381"/>
            <a:chExt cx="381000" cy="710082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8071869" y="3276380"/>
              <a:ext cx="32" cy="329083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7881401" y="2895381"/>
              <a:ext cx="381000" cy="3809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398610" y="2251045"/>
            <a:ext cx="285750" cy="532562"/>
            <a:chOff x="7881401" y="2895381"/>
            <a:chExt cx="381000" cy="710082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8071869" y="3276380"/>
              <a:ext cx="32" cy="329083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881401" y="2895381"/>
              <a:ext cx="381000" cy="3809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5" name="Group 64"/>
          <p:cNvGrpSpPr/>
          <p:nvPr/>
        </p:nvGrpSpPr>
        <p:grpSpPr>
          <a:xfrm rot="10800000">
            <a:off x="5383777" y="2835707"/>
            <a:ext cx="285750" cy="532562"/>
            <a:chOff x="7881401" y="2895381"/>
            <a:chExt cx="381000" cy="71008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8071869" y="3276380"/>
              <a:ext cx="32" cy="329083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881401" y="2895381"/>
              <a:ext cx="381000" cy="3809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0" name="Group 69"/>
          <p:cNvGrpSpPr/>
          <p:nvPr/>
        </p:nvGrpSpPr>
        <p:grpSpPr>
          <a:xfrm rot="10800000">
            <a:off x="1571756" y="2830306"/>
            <a:ext cx="285750" cy="532562"/>
            <a:chOff x="7881401" y="2895381"/>
            <a:chExt cx="381000" cy="710082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8071869" y="3276380"/>
              <a:ext cx="32" cy="329083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7881401" y="2895381"/>
              <a:ext cx="381000" cy="3809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3" name="Group 72"/>
          <p:cNvGrpSpPr/>
          <p:nvPr/>
        </p:nvGrpSpPr>
        <p:grpSpPr>
          <a:xfrm rot="10800000">
            <a:off x="3495596" y="2830306"/>
            <a:ext cx="285750" cy="532562"/>
            <a:chOff x="7881401" y="2895381"/>
            <a:chExt cx="381000" cy="710082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8071869" y="3276380"/>
              <a:ext cx="32" cy="329083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7881401" y="2895381"/>
              <a:ext cx="381000" cy="3809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7" name="Group 76"/>
          <p:cNvGrpSpPr/>
          <p:nvPr/>
        </p:nvGrpSpPr>
        <p:grpSpPr>
          <a:xfrm rot="10800000">
            <a:off x="7385133" y="2835707"/>
            <a:ext cx="285750" cy="532562"/>
            <a:chOff x="7881401" y="2895381"/>
            <a:chExt cx="381000" cy="710082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8071869" y="3276380"/>
              <a:ext cx="32" cy="329083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7881401" y="2895381"/>
              <a:ext cx="381000" cy="3809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10845"/>
          <a:stretch/>
        </p:blipFill>
        <p:spPr>
          <a:xfrm>
            <a:off x="6838030" y="3999756"/>
            <a:ext cx="1360702" cy="920129"/>
          </a:xfrm>
          <a:prstGeom prst="rect">
            <a:avLst/>
          </a:prstGeom>
          <a:ln>
            <a:noFill/>
          </a:ln>
        </p:spPr>
      </p:pic>
      <p:sp>
        <p:nvSpPr>
          <p:cNvPr id="81" name="TextBox 80"/>
          <p:cNvSpPr txBox="1"/>
          <p:nvPr/>
        </p:nvSpPr>
        <p:spPr>
          <a:xfrm>
            <a:off x="6267058" y="3404521"/>
            <a:ext cx="264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Boeing </a:t>
            </a:r>
            <a:r>
              <a:rPr lang="en-CA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Echo Voyager</a:t>
            </a: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World’s First Long Range Underwater Autonomous Vehicle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30603" r="12121" b="5838"/>
          <a:stretch/>
        </p:blipFill>
        <p:spPr>
          <a:xfrm>
            <a:off x="7528008" y="884327"/>
            <a:ext cx="1524002" cy="85725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207440" y="1741577"/>
            <a:ext cx="1867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Orca ESS </a:t>
            </a:r>
            <a: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First Maritime ESS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with Cell-level TR Isolation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8041206" y="2257906"/>
            <a:ext cx="285750" cy="532562"/>
            <a:chOff x="7881401" y="2895381"/>
            <a:chExt cx="381000" cy="710082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8071869" y="3276380"/>
              <a:ext cx="32" cy="329083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7881401" y="2895381"/>
              <a:ext cx="381000" cy="3809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7" y="742806"/>
            <a:ext cx="1018606" cy="1140291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247147" y="1901358"/>
            <a:ext cx="1322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First Maritime ESS</a:t>
            </a: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914650" y="228600"/>
            <a:ext cx="5772150" cy="59412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CA" dirty="0"/>
              <a:t>An Industry Leader</a:t>
            </a:r>
          </a:p>
        </p:txBody>
      </p:sp>
    </p:spTree>
    <p:extLst>
      <p:ext uri="{BB962C8B-B14F-4D97-AF65-F5344CB8AC3E}">
        <p14:creationId xmlns:p14="http://schemas.microsoft.com/office/powerpoint/2010/main" val="143284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4650" y="228600"/>
            <a:ext cx="5772150" cy="59412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CA" dirty="0"/>
              <a:t>Setting the Maritime Standard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342901" y="1428750"/>
            <a:ext cx="8286750" cy="1314450"/>
          </a:xfrm>
          <a:noFill/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35+ </a:t>
            </a:r>
            <a:r>
              <a:rPr lang="en-CA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MWh</a:t>
            </a:r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 d</a:t>
            </a:r>
            <a:r>
              <a:rPr lang="en-CA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eployed</a:t>
            </a:r>
            <a:endParaRPr lang="en-CA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PT Sans" charset="-52"/>
              <a:ea typeface="PT Sans" charset="-52"/>
              <a:cs typeface="PT Sans" charset="-52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&gt;1 Million operating hours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Over 50 p</a:t>
            </a:r>
            <a:r>
              <a:rPr lang="en-CA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rojects</a:t>
            </a:r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 worldwide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Broadest variety of vessel types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Largest portfolio of multi-</a:t>
            </a:r>
            <a:r>
              <a:rPr lang="en-CA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MWh</a:t>
            </a:r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 vessels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Largest installed base of hybrid RTGs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rPr>
              <a:t>66% global market share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4705"/>
          <a:stretch/>
        </p:blipFill>
        <p:spPr>
          <a:xfrm>
            <a:off x="1829430" y="3086100"/>
            <a:ext cx="2286000" cy="1613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100"/>
            <a:ext cx="1829430" cy="1613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6178" r="5242" b="6904"/>
          <a:stretch/>
        </p:blipFill>
        <p:spPr>
          <a:xfrm>
            <a:off x="4115431" y="3086100"/>
            <a:ext cx="2513970" cy="1613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27784" r="18813"/>
          <a:stretch/>
        </p:blipFill>
        <p:spPr>
          <a:xfrm>
            <a:off x="6617001" y="3086100"/>
            <a:ext cx="2527000" cy="16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r>
              <a:rPr lang="en-US" dirty="0"/>
              <a:t>Importance of Pack Sizing</a:t>
            </a:r>
          </a:p>
          <a:p>
            <a:r>
              <a:rPr lang="en-US" dirty="0"/>
              <a:t>Cell Selection</a:t>
            </a:r>
          </a:p>
          <a:p>
            <a:r>
              <a:rPr lang="en-US" dirty="0"/>
              <a:t>Key Take-aways from Safety Incidents</a:t>
            </a:r>
          </a:p>
          <a:p>
            <a:r>
              <a:rPr lang="en-US" dirty="0"/>
              <a:t>Designing for Safety</a:t>
            </a:r>
          </a:p>
        </p:txBody>
      </p:sp>
    </p:spTree>
    <p:extLst>
      <p:ext uri="{BB962C8B-B14F-4D97-AF65-F5344CB8AC3E}">
        <p14:creationId xmlns:p14="http://schemas.microsoft.com/office/powerpoint/2010/main" val="155062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System Architecture</a:t>
            </a:r>
          </a:p>
          <a:p>
            <a:r>
              <a:rPr lang="en-US" dirty="0"/>
              <a:t>Importance of Pack Sizing</a:t>
            </a:r>
          </a:p>
          <a:p>
            <a:r>
              <a:rPr lang="en-US" dirty="0"/>
              <a:t>Cell Selection</a:t>
            </a:r>
          </a:p>
          <a:p>
            <a:r>
              <a:rPr lang="en-US" dirty="0"/>
              <a:t>Key Take-aways from Safety Incidents</a:t>
            </a:r>
          </a:p>
          <a:p>
            <a:r>
              <a:rPr lang="en-US" dirty="0"/>
              <a:t>Designing for Safety</a:t>
            </a:r>
          </a:p>
        </p:txBody>
      </p:sp>
    </p:spTree>
    <p:extLst>
      <p:ext uri="{BB962C8B-B14F-4D97-AF65-F5344CB8AC3E}">
        <p14:creationId xmlns:p14="http://schemas.microsoft.com/office/powerpoint/2010/main" val="45799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4650" y="228600"/>
            <a:ext cx="5772150" cy="59412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CA" dirty="0"/>
              <a:t>System Architecture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81379" y="1009246"/>
            <a:ext cx="9225380" cy="3391818"/>
            <a:chOff x="-108506" y="1345661"/>
            <a:chExt cx="12300507" cy="45224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631" y="2298819"/>
              <a:ext cx="2660370" cy="247414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817617" y="1345661"/>
              <a:ext cx="25006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T Sans" charset="-52"/>
                  <a:ea typeface="PT Sans" charset="-52"/>
                  <a:cs typeface="PT Sans" charset="-52"/>
                </a:rPr>
                <a:t>AT6700 Module</a:t>
              </a:r>
              <a:endPara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08804" y="1345661"/>
              <a:ext cx="284020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T Sans" charset="-52"/>
                  <a:ea typeface="PT Sans" charset="-52"/>
                  <a:cs typeface="PT Sans" charset="-52"/>
                </a:rPr>
                <a:t>ESS Pack </a:t>
              </a:r>
            </a:p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T Sans" charset="-52"/>
                  <a:ea typeface="PT Sans" charset="-52"/>
                  <a:cs typeface="PT Sans" charset="-52"/>
                </a:rPr>
                <a:t>(10 Modules)</a:t>
              </a:r>
              <a:endPara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78376" y="1355920"/>
              <a:ext cx="331362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PT Sans" charset="-52"/>
                  <a:ea typeface="PT Sans" charset="-52"/>
                  <a:cs typeface="PT Sans" charset="-52"/>
                </a:rPr>
                <a:t>ESS Array</a:t>
              </a:r>
            </a:p>
            <a:p>
              <a:pPr algn="ctr">
                <a:lnSpc>
                  <a:spcPts val="2100"/>
                </a:lnSpc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T Sans" charset="-52"/>
                  <a:ea typeface="PT Sans" charset="-52"/>
                  <a:cs typeface="PT Sans" charset="-52"/>
                </a:rPr>
                <a:t>(11 Packs / 110 modules)</a:t>
              </a:r>
              <a:endPara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108506" y="1355920"/>
              <a:ext cx="3831723" cy="90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50"/>
                </a:lnSpc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T Sans" charset="-52"/>
                  <a:ea typeface="PT Sans" charset="-52"/>
                  <a:cs typeface="PT Sans" charset="-52"/>
                </a:rPr>
                <a:t>24 Lithium Polymer Cells NMC Chemistry</a:t>
              </a:r>
              <a:endPara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330" y="1976175"/>
              <a:ext cx="2051646" cy="362474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23798"/>
              <a:ext cx="2098476" cy="2349165"/>
            </a:xfrm>
            <a:prstGeom prst="rect">
              <a:avLst/>
            </a:prstGeom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88900" y="2760180"/>
            <a:ext cx="825500" cy="167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r:id="rId7" imgW="825120" imgH="1676160" progId="">
                    <p:embed/>
                  </p:oleObj>
                </mc:Choice>
                <mc:Fallback>
                  <p:oleObj r:id="rId7" imgW="825120" imgH="1676160" progId="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8900" y="2760180"/>
                          <a:ext cx="825500" cy="167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8684" y="2153335"/>
              <a:ext cx="1990316" cy="3714750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>
              <a:off x="3278270" y="3163513"/>
              <a:ext cx="685800" cy="74475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988127" y="3163513"/>
              <a:ext cx="685800" cy="74475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8902952" y="3163513"/>
              <a:ext cx="685800" cy="74475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119255" y="3163513"/>
              <a:ext cx="685800" cy="74475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88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Critical 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957486"/>
              </p:ext>
            </p:extLst>
          </p:nvPr>
        </p:nvGraphicFramePr>
        <p:xfrm>
          <a:off x="152400" y="822722"/>
          <a:ext cx="8229600" cy="403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490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r>
              <a:rPr lang="en-US" b="1" i="1" dirty="0"/>
              <a:t>Importance of Pack Sizing</a:t>
            </a:r>
          </a:p>
          <a:p>
            <a:r>
              <a:rPr lang="en-US" dirty="0"/>
              <a:t>Cell Selection</a:t>
            </a:r>
          </a:p>
          <a:p>
            <a:r>
              <a:rPr lang="en-US" dirty="0"/>
              <a:t>Key Take-aways from Safety Incidents</a:t>
            </a:r>
          </a:p>
          <a:p>
            <a:r>
              <a:rPr lang="en-US" dirty="0"/>
              <a:t>Designing for Safety</a:t>
            </a:r>
          </a:p>
        </p:txBody>
      </p:sp>
    </p:spTree>
    <p:extLst>
      <p:ext uri="{BB962C8B-B14F-4D97-AF65-F5344CB8AC3E}">
        <p14:creationId xmlns:p14="http://schemas.microsoft.com/office/powerpoint/2010/main" val="212147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70929</TotalTime>
  <Words>1046</Words>
  <Application>Microsoft Office PowerPoint</Application>
  <PresentationFormat>On-screen Show (16:9)</PresentationFormat>
  <Paragraphs>208</Paragraphs>
  <Slides>22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An Industry Leader</vt:lpstr>
      <vt:lpstr>Setting the Maritime Standard</vt:lpstr>
      <vt:lpstr>Lessons Learned</vt:lpstr>
      <vt:lpstr>Lessons Learned</vt:lpstr>
      <vt:lpstr>System Architecture</vt:lpstr>
      <vt:lpstr>Monitoring Critical Activities</vt:lpstr>
      <vt:lpstr>Lessons Learned</vt:lpstr>
      <vt:lpstr>Pack Sizing</vt:lpstr>
      <vt:lpstr>Lessons Learned</vt:lpstr>
      <vt:lpstr>Are all lithium batteries the same?</vt:lpstr>
      <vt:lpstr>Lessons Learned</vt:lpstr>
      <vt:lpstr>Key Take-aways from Safety Incidents</vt:lpstr>
      <vt:lpstr>Key Take-aways from Safety Incidents</vt:lpstr>
      <vt:lpstr>Lessons Learned</vt:lpstr>
      <vt:lpstr>Designing For Safety</vt:lpstr>
      <vt:lpstr>Designing For Safety: Cell Level TR Isolation</vt:lpstr>
      <vt:lpstr>Designing For Safety: Cell Level TR Isolation</vt:lpstr>
      <vt:lpstr>Thermal Runaway - Before and After</vt:lpstr>
      <vt:lpstr>Lessons Learned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Poh</dc:creator>
  <cp:lastModifiedBy>USDOT_User</cp:lastModifiedBy>
  <cp:revision>762</cp:revision>
  <cp:lastPrinted>2013-09-05T18:26:26Z</cp:lastPrinted>
  <dcterms:created xsi:type="dcterms:W3CDTF">2011-12-05T22:43:23Z</dcterms:created>
  <dcterms:modified xsi:type="dcterms:W3CDTF">2017-04-26T13:24:33Z</dcterms:modified>
</cp:coreProperties>
</file>